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2.xml" ContentType="application/vnd.openxmlformats-officedocument.presentationml.tags+xml"/>
  <Override PartName="/ppt/notesSlides/notesSlide77.xml" ContentType="application/vnd.openxmlformats-officedocument.presentationml.notesSlide+xml"/>
  <Override PartName="/ppt/tags/tag3.xml" ContentType="application/vnd.openxmlformats-officedocument.presentationml.tags+xml"/>
  <Override PartName="/ppt/notesSlides/notesSlide78.xml" ContentType="application/vnd.openxmlformats-officedocument.presentationml.notesSlide+xml"/>
  <Override PartName="/ppt/tags/tag4.xml" ContentType="application/vnd.openxmlformats-officedocument.presentationml.tags+xml"/>
  <Override PartName="/ppt/notesSlides/notesSlide79.xml" ContentType="application/vnd.openxmlformats-officedocument.presentationml.notesSlide+xml"/>
  <Override PartName="/ppt/tags/tag5.xml" ContentType="application/vnd.openxmlformats-officedocument.presentationml.tags+xml"/>
  <Override PartName="/ppt/notesSlides/notesSlide80.xml" ContentType="application/vnd.openxmlformats-officedocument.presentationml.notesSlide+xml"/>
  <Override PartName="/ppt/tags/tag6.xml" ContentType="application/vnd.openxmlformats-officedocument.presentationml.tags+xml"/>
  <Override PartName="/ppt/notesSlides/notesSlide81.xml" ContentType="application/vnd.openxmlformats-officedocument.presentationml.notesSlide+xml"/>
  <Override PartName="/ppt/tags/tag7.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8.xml" ContentType="application/vnd.openxmlformats-officedocument.presentationml.tags+xml"/>
  <Override PartName="/ppt/notesSlides/notesSlide84.xml" ContentType="application/vnd.openxmlformats-officedocument.presentationml.notesSlide+xml"/>
  <Override PartName="/ppt/tags/tag9.xml" ContentType="application/vnd.openxmlformats-officedocument.presentationml.tags+xml"/>
  <Override PartName="/ppt/notesSlides/notesSlide85.xml" ContentType="application/vnd.openxmlformats-officedocument.presentationml.notesSlide+xml"/>
  <Override PartName="/ppt/tags/tag10.xml" ContentType="application/vnd.openxmlformats-officedocument.presentationml.tags+xml"/>
  <Override PartName="/ppt/notesSlides/notesSlide86.xml" ContentType="application/vnd.openxmlformats-officedocument.presentationml.notesSlide+xml"/>
  <Override PartName="/ppt/tags/tag11.xml" ContentType="application/vnd.openxmlformats-officedocument.presentationml.tags+xml"/>
  <Override PartName="/ppt/notesSlides/notesSlide87.xml" ContentType="application/vnd.openxmlformats-officedocument.presentationml.notesSlide+xml"/>
  <Override PartName="/ppt/tags/tag12.xml" ContentType="application/vnd.openxmlformats-officedocument.presentationml.tags+xml"/>
  <Override PartName="/ppt/notesSlides/notesSlide88.xml" ContentType="application/vnd.openxmlformats-officedocument.presentationml.notesSlide+xml"/>
  <Override PartName="/ppt/tags/tag13.xml" ContentType="application/vnd.openxmlformats-officedocument.presentationml.tags+xml"/>
  <Override PartName="/ppt/notesSlides/notesSlide89.xml" ContentType="application/vnd.openxmlformats-officedocument.presentationml.notesSlide+xml"/>
  <Override PartName="/ppt/tags/tag14.xml" ContentType="application/vnd.openxmlformats-officedocument.presentationml.tags+xml"/>
  <Override PartName="/ppt/notesSlides/notesSlide90.xml" ContentType="application/vnd.openxmlformats-officedocument.presentationml.notesSlide+xml"/>
  <Override PartName="/ppt/tags/tag15.xml" ContentType="application/vnd.openxmlformats-officedocument.presentationml.tags+xml"/>
  <Override PartName="/ppt/notesSlides/notesSlide91.xml" ContentType="application/vnd.openxmlformats-officedocument.presentationml.notesSlide+xml"/>
  <Override PartName="/ppt/tags/tag16.xml" ContentType="application/vnd.openxmlformats-officedocument.presentationml.tags+xml"/>
  <Override PartName="/ppt/notesSlides/notesSlide92.xml" ContentType="application/vnd.openxmlformats-officedocument.presentationml.notesSlide+xml"/>
  <Override PartName="/ppt/tags/tag17.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18.xml" ContentType="application/vnd.openxmlformats-officedocument.presentationml.tags+xml"/>
  <Override PartName="/ppt/notesSlides/notesSlide97.xml" ContentType="application/vnd.openxmlformats-officedocument.presentationml.notesSlide+xml"/>
  <Override PartName="/ppt/tags/tag19.xml" ContentType="application/vnd.openxmlformats-officedocument.presentationml.tags+xml"/>
  <Override PartName="/ppt/notesSlides/notesSlide98.xml" ContentType="application/vnd.openxmlformats-officedocument.presentationml.notesSlide+xml"/>
  <Override PartName="/ppt/tags/tag20.xml" ContentType="application/vnd.openxmlformats-officedocument.presentationml.tags+xml"/>
  <Override PartName="/ppt/notesSlides/notesSlide99.xml" ContentType="application/vnd.openxmlformats-officedocument.presentationml.notesSlide+xml"/>
  <Override PartName="/ppt/tags/tag21.xml" ContentType="application/vnd.openxmlformats-officedocument.presentationml.tags+xml"/>
  <Override PartName="/ppt/notesSlides/notesSlide100.xml" ContentType="application/vnd.openxmlformats-officedocument.presentationml.notesSlide+xml"/>
  <Override PartName="/ppt/tags/tag22.xml" ContentType="application/vnd.openxmlformats-officedocument.presentationml.tags+xml"/>
  <Override PartName="/ppt/notesSlides/notesSlide101.xml" ContentType="application/vnd.openxmlformats-officedocument.presentationml.notesSlide+xml"/>
  <Override PartName="/ppt/tags/tag23.xml" ContentType="application/vnd.openxmlformats-officedocument.presentationml.tags+xml"/>
  <Override PartName="/ppt/notesSlides/notesSlide102.xml" ContentType="application/vnd.openxmlformats-officedocument.presentationml.notesSlide+xml"/>
  <Override PartName="/ppt/tags/tag24.xml" ContentType="application/vnd.openxmlformats-officedocument.presentationml.tags+xml"/>
  <Override PartName="/ppt/notesSlides/notesSlide103.xml" ContentType="application/vnd.openxmlformats-officedocument.presentationml.notesSlide+xml"/>
  <Override PartName="/ppt/tags/tag25.xml" ContentType="application/vnd.openxmlformats-officedocument.presentationml.tags+xml"/>
  <Override PartName="/ppt/notesSlides/notesSlide104.xml" ContentType="application/vnd.openxmlformats-officedocument.presentationml.notesSlide+xml"/>
  <Override PartName="/ppt/tags/tag26.xml" ContentType="application/vnd.openxmlformats-officedocument.presentationml.tag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5" r:id="rId2"/>
  </p:sldMasterIdLst>
  <p:notesMasterIdLst>
    <p:notesMasterId r:id="rId124"/>
  </p:notesMasterIdLst>
  <p:sldIdLst>
    <p:sldId id="258" r:id="rId3"/>
    <p:sldId id="318" r:id="rId4"/>
    <p:sldId id="3411" r:id="rId5"/>
    <p:sldId id="3414" r:id="rId6"/>
    <p:sldId id="3413" r:id="rId7"/>
    <p:sldId id="3415" r:id="rId8"/>
    <p:sldId id="3416" r:id="rId9"/>
    <p:sldId id="3412" r:id="rId10"/>
    <p:sldId id="3417" r:id="rId11"/>
    <p:sldId id="261" r:id="rId12"/>
    <p:sldId id="3398" r:id="rId13"/>
    <p:sldId id="3418" r:id="rId14"/>
    <p:sldId id="3419" r:id="rId15"/>
    <p:sldId id="3402" r:id="rId16"/>
    <p:sldId id="3423" r:id="rId17"/>
    <p:sldId id="3420" r:id="rId18"/>
    <p:sldId id="3422" r:id="rId19"/>
    <p:sldId id="3425" r:id="rId20"/>
    <p:sldId id="3424" r:id="rId21"/>
    <p:sldId id="3426" r:id="rId22"/>
    <p:sldId id="3401" r:id="rId23"/>
    <p:sldId id="3400" r:id="rId24"/>
    <p:sldId id="3399" r:id="rId25"/>
    <p:sldId id="3405" r:id="rId26"/>
    <p:sldId id="3404" r:id="rId27"/>
    <p:sldId id="3408" r:id="rId28"/>
    <p:sldId id="3406" r:id="rId29"/>
    <p:sldId id="3403" r:id="rId30"/>
    <p:sldId id="3427" r:id="rId31"/>
    <p:sldId id="3429" r:id="rId32"/>
    <p:sldId id="3428" r:id="rId33"/>
    <p:sldId id="3430" r:id="rId34"/>
    <p:sldId id="3432" r:id="rId35"/>
    <p:sldId id="3431" r:id="rId36"/>
    <p:sldId id="3464" r:id="rId37"/>
    <p:sldId id="3465" r:id="rId38"/>
    <p:sldId id="3466" r:id="rId39"/>
    <p:sldId id="3467" r:id="rId40"/>
    <p:sldId id="3468" r:id="rId41"/>
    <p:sldId id="3469" r:id="rId42"/>
    <p:sldId id="3470" r:id="rId43"/>
    <p:sldId id="312" r:id="rId44"/>
    <p:sldId id="3471" r:id="rId45"/>
    <p:sldId id="3472" r:id="rId46"/>
    <p:sldId id="3473" r:id="rId47"/>
    <p:sldId id="3474" r:id="rId48"/>
    <p:sldId id="3475" r:id="rId49"/>
    <p:sldId id="3476" r:id="rId50"/>
    <p:sldId id="3477" r:id="rId51"/>
    <p:sldId id="3478" r:id="rId52"/>
    <p:sldId id="3479" r:id="rId53"/>
    <p:sldId id="3407" r:id="rId54"/>
    <p:sldId id="3410" r:id="rId55"/>
    <p:sldId id="3444" r:id="rId56"/>
    <p:sldId id="3445" r:id="rId57"/>
    <p:sldId id="3446" r:id="rId58"/>
    <p:sldId id="3447" r:id="rId59"/>
    <p:sldId id="3448" r:id="rId60"/>
    <p:sldId id="3450" r:id="rId61"/>
    <p:sldId id="3454" r:id="rId62"/>
    <p:sldId id="3453" r:id="rId63"/>
    <p:sldId id="3449" r:id="rId64"/>
    <p:sldId id="3452" r:id="rId65"/>
    <p:sldId id="3433" r:id="rId66"/>
    <p:sldId id="3436" r:id="rId67"/>
    <p:sldId id="3437" r:id="rId68"/>
    <p:sldId id="3438" r:id="rId69"/>
    <p:sldId id="3439" r:id="rId70"/>
    <p:sldId id="3440" r:id="rId71"/>
    <p:sldId id="3441" r:id="rId72"/>
    <p:sldId id="3442" r:id="rId73"/>
    <p:sldId id="3434" r:id="rId74"/>
    <p:sldId id="3443" r:id="rId75"/>
    <p:sldId id="3457" r:id="rId76"/>
    <p:sldId id="3456" r:id="rId77"/>
    <p:sldId id="3458" r:id="rId78"/>
    <p:sldId id="343" r:id="rId79"/>
    <p:sldId id="344" r:id="rId80"/>
    <p:sldId id="345" r:id="rId81"/>
    <p:sldId id="346" r:id="rId82"/>
    <p:sldId id="334" r:id="rId83"/>
    <p:sldId id="329" r:id="rId84"/>
    <p:sldId id="330" r:id="rId85"/>
    <p:sldId id="336" r:id="rId86"/>
    <p:sldId id="295" r:id="rId87"/>
    <p:sldId id="332" r:id="rId88"/>
    <p:sldId id="333" r:id="rId89"/>
    <p:sldId id="3480" r:id="rId90"/>
    <p:sldId id="3481" r:id="rId91"/>
    <p:sldId id="3482" r:id="rId92"/>
    <p:sldId id="347" r:id="rId93"/>
    <p:sldId id="348" r:id="rId94"/>
    <p:sldId id="349" r:id="rId95"/>
    <p:sldId id="350" r:id="rId96"/>
    <p:sldId id="337" r:id="rId97"/>
    <p:sldId id="338" r:id="rId98"/>
    <p:sldId id="339" r:id="rId99"/>
    <p:sldId id="340" r:id="rId100"/>
    <p:sldId id="341" r:id="rId101"/>
    <p:sldId id="342" r:id="rId102"/>
    <p:sldId id="3483" r:id="rId103"/>
    <p:sldId id="351" r:id="rId104"/>
    <p:sldId id="352" r:id="rId105"/>
    <p:sldId id="353" r:id="rId106"/>
    <p:sldId id="354" r:id="rId107"/>
    <p:sldId id="355" r:id="rId108"/>
    <p:sldId id="290" r:id="rId109"/>
    <p:sldId id="289" r:id="rId110"/>
    <p:sldId id="291" r:id="rId111"/>
    <p:sldId id="293" r:id="rId112"/>
    <p:sldId id="296" r:id="rId113"/>
    <p:sldId id="294" r:id="rId114"/>
    <p:sldId id="297" r:id="rId115"/>
    <p:sldId id="3484" r:id="rId116"/>
    <p:sldId id="298" r:id="rId117"/>
    <p:sldId id="299" r:id="rId118"/>
    <p:sldId id="300" r:id="rId119"/>
    <p:sldId id="301" r:id="rId120"/>
    <p:sldId id="302" r:id="rId121"/>
    <p:sldId id="303" r:id="rId122"/>
    <p:sldId id="285" r:id="rId123"/>
  </p:sldIdLst>
  <p:sldSz cx="12192000" cy="6858000"/>
  <p:notesSz cx="6858000" cy="9144000"/>
  <p:embeddedFontLst>
    <p:embeddedFont>
      <p:font typeface="等线" panose="02010600030101010101" pitchFamily="2" charset="-122"/>
      <p:regular r:id="rId125"/>
      <p:bold r:id="rId126"/>
    </p:embeddedFont>
    <p:embeddedFont>
      <p:font typeface="Bahnschrift" panose="020B0502040204020203" pitchFamily="34" charset="0"/>
      <p:regular r:id="rId127"/>
      <p:bold r:id="rId128"/>
    </p:embeddedFont>
    <p:embeddedFont>
      <p:font typeface="Calibri" panose="020F0502020204030204" pitchFamily="34" charset="0"/>
      <p:regular r:id="rId129"/>
      <p:bold r:id="rId130"/>
      <p:italic r:id="rId131"/>
      <p:boldItalic r:id="rId132"/>
    </p:embeddedFont>
    <p:embeddedFont>
      <p:font typeface="Georgia" panose="02040502050405020303" pitchFamily="18" charset="0"/>
      <p:regular r:id="rId133"/>
      <p:bold r:id="rId134"/>
      <p:italic r:id="rId135"/>
      <p:boldItalic r:id="rId136"/>
    </p:embeddedFont>
    <p:embeddedFont>
      <p:font typeface="IRANYekan" panose="020B0506030804020204" pitchFamily="34" charset="-78"/>
      <p:regular r:id="rId137"/>
      <p:bold r:id="rId138"/>
    </p:embeddedFont>
    <p:embeddedFont>
      <p:font typeface="IRANYekanFN" panose="020B0604020202020204" charset="-78"/>
      <p:regular r:id="rId139"/>
      <p:bold r:id="rId140"/>
    </p:embeddedFont>
    <p:embeddedFont>
      <p:font typeface="IRANYekanFN Black" panose="020B0604020202020204" charset="-78"/>
      <p:bold r:id="rId141"/>
    </p:embeddedFont>
    <p:embeddedFont>
      <p:font typeface="IRANYekanFN ExtraBlack" panose="020B0604020202020204" charset="-78"/>
      <p:bold r:id="rId142"/>
    </p:embeddedFont>
    <p:embeddedFont>
      <p:font typeface="IRANYekanFN ExtraBold" panose="020B0604020202020204" charset="-78"/>
      <p:bold r:id="rId143"/>
    </p:embeddedFont>
    <p:embeddedFont>
      <p:font typeface="Microsoft YaHei" panose="020B0503020204020204" pitchFamily="34" charset="-122"/>
      <p:regular r:id="rId144"/>
      <p:bold r:id="rId145"/>
    </p:embeddedFont>
    <p:embeddedFont>
      <p:font typeface="Source Sans Pro" panose="020B0503030403020204" pitchFamily="34" charset="0"/>
      <p:regular r:id="rId146"/>
      <p:bold r:id="rId147"/>
      <p:italic r:id="rId148"/>
      <p:boldItalic r:id="rId149"/>
    </p:embeddedFont>
  </p:embeddedFontLst>
  <p:custDataLst>
    <p:tags r:id="rId1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Pack by Diakov" initials="RbD" lastIdx="1" clrIdx="0">
    <p:extLst>
      <p:ext uri="{19B8F6BF-5375-455C-9EA6-DF929625EA0E}">
        <p15:presenceInfo xmlns:p15="http://schemas.microsoft.com/office/powerpoint/2012/main" userId="RePack by Diako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45C"/>
    <a:srgbClr val="7597C6"/>
    <a:srgbClr val="BF4E4B"/>
    <a:srgbClr val="FF3333"/>
    <a:srgbClr val="34A237"/>
    <a:srgbClr val="BCCDD5"/>
    <a:srgbClr val="EBF1F4"/>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5033" autoAdjust="0"/>
  </p:normalViewPr>
  <p:slideViewPr>
    <p:cSldViewPr snapToGrid="0">
      <p:cViewPr varScale="1">
        <p:scale>
          <a:sx n="64" d="100"/>
          <a:sy n="64" d="100"/>
        </p:scale>
        <p:origin x="78" y="1740"/>
      </p:cViewPr>
      <p:guideLst>
        <p:guide orient="horz" pos="2160"/>
        <p:guide pos="3840"/>
      </p:guideLst>
    </p:cSldViewPr>
  </p:slideViewPr>
  <p:notesTextViewPr>
    <p:cViewPr>
      <p:scale>
        <a:sx n="200" d="100"/>
        <a:sy n="20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4.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4.fntdata"/><Relationship Id="rId149" Type="http://schemas.openxmlformats.org/officeDocument/2006/relationships/font" Target="fonts/font25.fntdata"/><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0.fntdata"/><Relationship Id="rId139" Type="http://schemas.openxmlformats.org/officeDocument/2006/relationships/font" Target="fonts/font15.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ags" Target="tags/tag1.xml"/><Relationship Id="rId155"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notesMaster" Target="notesMasters/notesMaster1.xml"/><Relationship Id="rId129" Type="http://schemas.openxmlformats.org/officeDocument/2006/relationships/font" Target="fonts/font5.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6.fntdata"/><Relationship Id="rId14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6.fntdata"/><Relationship Id="rId135" Type="http://schemas.openxmlformats.org/officeDocument/2006/relationships/font" Target="fonts/font11.fntdata"/><Relationship Id="rId151"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font" Target="fonts/font1.fntdata"/><Relationship Id="rId141" Type="http://schemas.openxmlformats.org/officeDocument/2006/relationships/font" Target="fonts/font17.fntdata"/><Relationship Id="rId14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2.fntdata"/><Relationship Id="rId147"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8.fntdata"/><Relationship Id="rId153"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19.fntdata"/><Relationship Id="rId148"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9.fntdata"/><Relationship Id="rId154"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20.fntdata"/><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1A13A-D60A-422D-BAA6-E4E7ADFA2A21}" type="datetimeFigureOut">
              <a:rPr lang="zh-CN" altLang="en-US" smtClean="0"/>
              <a:t>2022/12/21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886AE-BC43-4E5F-A7F0-F08982154314}" type="slidenum">
              <a:rPr lang="zh-CN" altLang="en-US" smtClean="0"/>
              <a:t>‹#›</a:t>
            </a:fld>
            <a:endParaRPr lang="zh-CN" altLang="en-US"/>
          </a:p>
        </p:txBody>
      </p:sp>
    </p:spTree>
    <p:extLst>
      <p:ext uri="{BB962C8B-B14F-4D97-AF65-F5344CB8AC3E}">
        <p14:creationId xmlns:p14="http://schemas.microsoft.com/office/powerpoint/2010/main" val="78884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EEDCD6-9014-4A64-9154-89608F736A82}" type="slidenum">
              <a:rPr lang="zh-CN" altLang="en-US" smtClean="0"/>
              <a:t>1</a:t>
            </a:fld>
            <a:endParaRPr lang="zh-CN" altLang="en-US"/>
          </a:p>
        </p:txBody>
      </p:sp>
    </p:spTree>
    <p:extLst>
      <p:ext uri="{BB962C8B-B14F-4D97-AF65-F5344CB8AC3E}">
        <p14:creationId xmlns:p14="http://schemas.microsoft.com/office/powerpoint/2010/main" val="351630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10</a:t>
            </a:fld>
            <a:endParaRPr lang="zh-CN" altLang="en-US"/>
          </a:p>
        </p:txBody>
      </p:sp>
    </p:spTree>
    <p:extLst>
      <p:ext uri="{BB962C8B-B14F-4D97-AF65-F5344CB8AC3E}">
        <p14:creationId xmlns:p14="http://schemas.microsoft.com/office/powerpoint/2010/main" val="40930695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785041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4086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108</a:t>
            </a:fld>
            <a:endParaRPr lang="zh-CN" altLang="en-US"/>
          </a:p>
        </p:txBody>
      </p:sp>
    </p:spTree>
    <p:extLst>
      <p:ext uri="{BB962C8B-B14F-4D97-AF65-F5344CB8AC3E}">
        <p14:creationId xmlns:p14="http://schemas.microsoft.com/office/powerpoint/2010/main" val="3788763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110</a:t>
            </a:fld>
            <a:endParaRPr lang="zh-CN" altLang="en-US"/>
          </a:p>
        </p:txBody>
      </p:sp>
    </p:spTree>
    <p:extLst>
      <p:ext uri="{BB962C8B-B14F-4D97-AF65-F5344CB8AC3E}">
        <p14:creationId xmlns:p14="http://schemas.microsoft.com/office/powerpoint/2010/main" val="16474286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112</a:t>
            </a:fld>
            <a:endParaRPr lang="zh-CN" altLang="en-US"/>
          </a:p>
        </p:txBody>
      </p:sp>
    </p:spTree>
    <p:extLst>
      <p:ext uri="{BB962C8B-B14F-4D97-AF65-F5344CB8AC3E}">
        <p14:creationId xmlns:p14="http://schemas.microsoft.com/office/powerpoint/2010/main" val="21414903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114</a:t>
            </a:fld>
            <a:endParaRPr lang="zh-CN" altLang="en-US"/>
          </a:p>
        </p:txBody>
      </p:sp>
    </p:spTree>
    <p:extLst>
      <p:ext uri="{BB962C8B-B14F-4D97-AF65-F5344CB8AC3E}">
        <p14:creationId xmlns:p14="http://schemas.microsoft.com/office/powerpoint/2010/main" val="2209825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121</a:t>
            </a:fld>
            <a:endParaRPr lang="zh-CN" altLang="en-US"/>
          </a:p>
        </p:txBody>
      </p:sp>
    </p:spTree>
    <p:extLst>
      <p:ext uri="{BB962C8B-B14F-4D97-AF65-F5344CB8AC3E}">
        <p14:creationId xmlns:p14="http://schemas.microsoft.com/office/powerpoint/2010/main" val="2407325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11</a:t>
            </a:fld>
            <a:endParaRPr lang="zh-CN" altLang="en-US"/>
          </a:p>
        </p:txBody>
      </p:sp>
    </p:spTree>
    <p:extLst>
      <p:ext uri="{BB962C8B-B14F-4D97-AF65-F5344CB8AC3E}">
        <p14:creationId xmlns:p14="http://schemas.microsoft.com/office/powerpoint/2010/main" val="3369083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12</a:t>
            </a:fld>
            <a:endParaRPr lang="zh-CN" altLang="en-US"/>
          </a:p>
        </p:txBody>
      </p:sp>
    </p:spTree>
    <p:extLst>
      <p:ext uri="{BB962C8B-B14F-4D97-AF65-F5344CB8AC3E}">
        <p14:creationId xmlns:p14="http://schemas.microsoft.com/office/powerpoint/2010/main" val="1897550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13</a:t>
            </a:fld>
            <a:endParaRPr lang="zh-CN" altLang="en-US"/>
          </a:p>
        </p:txBody>
      </p:sp>
    </p:spTree>
    <p:extLst>
      <p:ext uri="{BB962C8B-B14F-4D97-AF65-F5344CB8AC3E}">
        <p14:creationId xmlns:p14="http://schemas.microsoft.com/office/powerpoint/2010/main" val="1415166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14</a:t>
            </a:fld>
            <a:endParaRPr lang="zh-CN" altLang="en-US"/>
          </a:p>
        </p:txBody>
      </p:sp>
    </p:spTree>
    <p:extLst>
      <p:ext uri="{BB962C8B-B14F-4D97-AF65-F5344CB8AC3E}">
        <p14:creationId xmlns:p14="http://schemas.microsoft.com/office/powerpoint/2010/main" val="3673748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15</a:t>
            </a:fld>
            <a:endParaRPr lang="zh-CN" altLang="en-US"/>
          </a:p>
        </p:txBody>
      </p:sp>
    </p:spTree>
    <p:extLst>
      <p:ext uri="{BB962C8B-B14F-4D97-AF65-F5344CB8AC3E}">
        <p14:creationId xmlns:p14="http://schemas.microsoft.com/office/powerpoint/2010/main" val="390762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16</a:t>
            </a:fld>
            <a:endParaRPr lang="zh-CN" altLang="en-US"/>
          </a:p>
        </p:txBody>
      </p:sp>
    </p:spTree>
    <p:extLst>
      <p:ext uri="{BB962C8B-B14F-4D97-AF65-F5344CB8AC3E}">
        <p14:creationId xmlns:p14="http://schemas.microsoft.com/office/powerpoint/2010/main" val="194698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17</a:t>
            </a:fld>
            <a:endParaRPr lang="zh-CN" altLang="en-US"/>
          </a:p>
        </p:txBody>
      </p:sp>
    </p:spTree>
    <p:extLst>
      <p:ext uri="{BB962C8B-B14F-4D97-AF65-F5344CB8AC3E}">
        <p14:creationId xmlns:p14="http://schemas.microsoft.com/office/powerpoint/2010/main" val="1106246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18</a:t>
            </a:fld>
            <a:endParaRPr lang="zh-CN" altLang="en-US"/>
          </a:p>
        </p:txBody>
      </p:sp>
    </p:spTree>
    <p:extLst>
      <p:ext uri="{BB962C8B-B14F-4D97-AF65-F5344CB8AC3E}">
        <p14:creationId xmlns:p14="http://schemas.microsoft.com/office/powerpoint/2010/main" val="3045038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19</a:t>
            </a:fld>
            <a:endParaRPr lang="zh-CN" altLang="en-US"/>
          </a:p>
        </p:txBody>
      </p:sp>
    </p:spTree>
    <p:extLst>
      <p:ext uri="{BB962C8B-B14F-4D97-AF65-F5344CB8AC3E}">
        <p14:creationId xmlns:p14="http://schemas.microsoft.com/office/powerpoint/2010/main" val="3927969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2</a:t>
            </a:fld>
            <a:endParaRPr lang="zh-CN" altLang="en-US"/>
          </a:p>
        </p:txBody>
      </p:sp>
    </p:spTree>
    <p:extLst>
      <p:ext uri="{BB962C8B-B14F-4D97-AF65-F5344CB8AC3E}">
        <p14:creationId xmlns:p14="http://schemas.microsoft.com/office/powerpoint/2010/main" val="42578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20</a:t>
            </a:fld>
            <a:endParaRPr lang="zh-CN" altLang="en-US"/>
          </a:p>
        </p:txBody>
      </p:sp>
    </p:spTree>
    <p:extLst>
      <p:ext uri="{BB962C8B-B14F-4D97-AF65-F5344CB8AC3E}">
        <p14:creationId xmlns:p14="http://schemas.microsoft.com/office/powerpoint/2010/main" val="323118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21</a:t>
            </a:fld>
            <a:endParaRPr lang="zh-CN" altLang="en-US"/>
          </a:p>
        </p:txBody>
      </p:sp>
    </p:spTree>
    <p:extLst>
      <p:ext uri="{BB962C8B-B14F-4D97-AF65-F5344CB8AC3E}">
        <p14:creationId xmlns:p14="http://schemas.microsoft.com/office/powerpoint/2010/main" val="42625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22</a:t>
            </a:fld>
            <a:endParaRPr lang="zh-CN" altLang="en-US"/>
          </a:p>
        </p:txBody>
      </p:sp>
    </p:spTree>
    <p:extLst>
      <p:ext uri="{BB962C8B-B14F-4D97-AF65-F5344CB8AC3E}">
        <p14:creationId xmlns:p14="http://schemas.microsoft.com/office/powerpoint/2010/main" val="352589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23</a:t>
            </a:fld>
            <a:endParaRPr lang="zh-CN" altLang="en-US"/>
          </a:p>
        </p:txBody>
      </p:sp>
    </p:spTree>
    <p:extLst>
      <p:ext uri="{BB962C8B-B14F-4D97-AF65-F5344CB8AC3E}">
        <p14:creationId xmlns:p14="http://schemas.microsoft.com/office/powerpoint/2010/main" val="2650891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24</a:t>
            </a:fld>
            <a:endParaRPr lang="zh-CN" altLang="en-US"/>
          </a:p>
        </p:txBody>
      </p:sp>
    </p:spTree>
    <p:extLst>
      <p:ext uri="{BB962C8B-B14F-4D97-AF65-F5344CB8AC3E}">
        <p14:creationId xmlns:p14="http://schemas.microsoft.com/office/powerpoint/2010/main" val="2652666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25</a:t>
            </a:fld>
            <a:endParaRPr lang="zh-CN" altLang="en-US"/>
          </a:p>
        </p:txBody>
      </p:sp>
    </p:spTree>
    <p:extLst>
      <p:ext uri="{BB962C8B-B14F-4D97-AF65-F5344CB8AC3E}">
        <p14:creationId xmlns:p14="http://schemas.microsoft.com/office/powerpoint/2010/main" val="3114273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26</a:t>
            </a:fld>
            <a:endParaRPr lang="zh-CN" altLang="en-US"/>
          </a:p>
        </p:txBody>
      </p:sp>
    </p:spTree>
    <p:extLst>
      <p:ext uri="{BB962C8B-B14F-4D97-AF65-F5344CB8AC3E}">
        <p14:creationId xmlns:p14="http://schemas.microsoft.com/office/powerpoint/2010/main" val="1671484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27</a:t>
            </a:fld>
            <a:endParaRPr lang="zh-CN" altLang="en-US"/>
          </a:p>
        </p:txBody>
      </p:sp>
    </p:spTree>
    <p:extLst>
      <p:ext uri="{BB962C8B-B14F-4D97-AF65-F5344CB8AC3E}">
        <p14:creationId xmlns:p14="http://schemas.microsoft.com/office/powerpoint/2010/main" val="379417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28</a:t>
            </a:fld>
            <a:endParaRPr lang="zh-CN" altLang="en-US"/>
          </a:p>
        </p:txBody>
      </p:sp>
    </p:spTree>
    <p:extLst>
      <p:ext uri="{BB962C8B-B14F-4D97-AF65-F5344CB8AC3E}">
        <p14:creationId xmlns:p14="http://schemas.microsoft.com/office/powerpoint/2010/main" val="264643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29</a:t>
            </a:fld>
            <a:endParaRPr lang="zh-CN" altLang="en-US"/>
          </a:p>
        </p:txBody>
      </p:sp>
    </p:spTree>
    <p:extLst>
      <p:ext uri="{BB962C8B-B14F-4D97-AF65-F5344CB8AC3E}">
        <p14:creationId xmlns:p14="http://schemas.microsoft.com/office/powerpoint/2010/main" val="658969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3</a:t>
            </a:fld>
            <a:endParaRPr lang="zh-CN" altLang="en-US"/>
          </a:p>
        </p:txBody>
      </p:sp>
    </p:spTree>
    <p:extLst>
      <p:ext uri="{BB962C8B-B14F-4D97-AF65-F5344CB8AC3E}">
        <p14:creationId xmlns:p14="http://schemas.microsoft.com/office/powerpoint/2010/main" val="2689009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30</a:t>
            </a:fld>
            <a:endParaRPr lang="zh-CN" altLang="en-US"/>
          </a:p>
        </p:txBody>
      </p:sp>
    </p:spTree>
    <p:extLst>
      <p:ext uri="{BB962C8B-B14F-4D97-AF65-F5344CB8AC3E}">
        <p14:creationId xmlns:p14="http://schemas.microsoft.com/office/powerpoint/2010/main" val="2408313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31</a:t>
            </a:fld>
            <a:endParaRPr lang="zh-CN" altLang="en-US"/>
          </a:p>
        </p:txBody>
      </p:sp>
    </p:spTree>
    <p:extLst>
      <p:ext uri="{BB962C8B-B14F-4D97-AF65-F5344CB8AC3E}">
        <p14:creationId xmlns:p14="http://schemas.microsoft.com/office/powerpoint/2010/main" val="2061773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32</a:t>
            </a:fld>
            <a:endParaRPr lang="zh-CN" altLang="en-US"/>
          </a:p>
        </p:txBody>
      </p:sp>
    </p:spTree>
    <p:extLst>
      <p:ext uri="{BB962C8B-B14F-4D97-AF65-F5344CB8AC3E}">
        <p14:creationId xmlns:p14="http://schemas.microsoft.com/office/powerpoint/2010/main" val="3008257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33</a:t>
            </a:fld>
            <a:endParaRPr lang="zh-CN" altLang="en-US"/>
          </a:p>
        </p:txBody>
      </p:sp>
    </p:spTree>
    <p:extLst>
      <p:ext uri="{BB962C8B-B14F-4D97-AF65-F5344CB8AC3E}">
        <p14:creationId xmlns:p14="http://schemas.microsoft.com/office/powerpoint/2010/main" val="493968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34</a:t>
            </a:fld>
            <a:endParaRPr lang="zh-CN" altLang="en-US"/>
          </a:p>
        </p:txBody>
      </p:sp>
    </p:spTree>
    <p:extLst>
      <p:ext uri="{BB962C8B-B14F-4D97-AF65-F5344CB8AC3E}">
        <p14:creationId xmlns:p14="http://schemas.microsoft.com/office/powerpoint/2010/main" val="3908855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35</a:t>
            </a:fld>
            <a:endParaRPr lang="zh-CN" altLang="en-US"/>
          </a:p>
        </p:txBody>
      </p:sp>
    </p:spTree>
    <p:extLst>
      <p:ext uri="{BB962C8B-B14F-4D97-AF65-F5344CB8AC3E}">
        <p14:creationId xmlns:p14="http://schemas.microsoft.com/office/powerpoint/2010/main" val="3398874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36</a:t>
            </a:fld>
            <a:endParaRPr lang="zh-CN" altLang="en-US"/>
          </a:p>
        </p:txBody>
      </p:sp>
    </p:spTree>
    <p:extLst>
      <p:ext uri="{BB962C8B-B14F-4D97-AF65-F5344CB8AC3E}">
        <p14:creationId xmlns:p14="http://schemas.microsoft.com/office/powerpoint/2010/main" val="1223293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37</a:t>
            </a:fld>
            <a:endParaRPr lang="zh-CN" altLang="en-US"/>
          </a:p>
        </p:txBody>
      </p:sp>
    </p:spTree>
    <p:extLst>
      <p:ext uri="{BB962C8B-B14F-4D97-AF65-F5344CB8AC3E}">
        <p14:creationId xmlns:p14="http://schemas.microsoft.com/office/powerpoint/2010/main" val="1781164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38</a:t>
            </a:fld>
            <a:endParaRPr lang="zh-CN" altLang="en-US"/>
          </a:p>
        </p:txBody>
      </p:sp>
    </p:spTree>
    <p:extLst>
      <p:ext uri="{BB962C8B-B14F-4D97-AF65-F5344CB8AC3E}">
        <p14:creationId xmlns:p14="http://schemas.microsoft.com/office/powerpoint/2010/main" val="248596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39</a:t>
            </a:fld>
            <a:endParaRPr lang="zh-CN" altLang="en-US"/>
          </a:p>
        </p:txBody>
      </p:sp>
    </p:spTree>
    <p:extLst>
      <p:ext uri="{BB962C8B-B14F-4D97-AF65-F5344CB8AC3E}">
        <p14:creationId xmlns:p14="http://schemas.microsoft.com/office/powerpoint/2010/main" val="78628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4</a:t>
            </a:fld>
            <a:endParaRPr lang="zh-CN" altLang="en-US"/>
          </a:p>
        </p:txBody>
      </p:sp>
    </p:spTree>
    <p:extLst>
      <p:ext uri="{BB962C8B-B14F-4D97-AF65-F5344CB8AC3E}">
        <p14:creationId xmlns:p14="http://schemas.microsoft.com/office/powerpoint/2010/main" val="31047291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40</a:t>
            </a:fld>
            <a:endParaRPr lang="zh-CN" altLang="en-US"/>
          </a:p>
        </p:txBody>
      </p:sp>
    </p:spTree>
    <p:extLst>
      <p:ext uri="{BB962C8B-B14F-4D97-AF65-F5344CB8AC3E}">
        <p14:creationId xmlns:p14="http://schemas.microsoft.com/office/powerpoint/2010/main" val="34112196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41</a:t>
            </a:fld>
            <a:endParaRPr lang="zh-CN" altLang="en-US"/>
          </a:p>
        </p:txBody>
      </p:sp>
    </p:spTree>
    <p:extLst>
      <p:ext uri="{BB962C8B-B14F-4D97-AF65-F5344CB8AC3E}">
        <p14:creationId xmlns:p14="http://schemas.microsoft.com/office/powerpoint/2010/main" val="2357670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BE3B0D-E3B5-49EB-B71F-FCF3A9E92577}" type="slidenum">
              <a:rPr lang="zh-CN" altLang="en-US" smtClean="0"/>
              <a:t>42</a:t>
            </a:fld>
            <a:endParaRPr lang="zh-CN" altLang="en-US"/>
          </a:p>
        </p:txBody>
      </p:sp>
    </p:spTree>
    <p:extLst>
      <p:ext uri="{BB962C8B-B14F-4D97-AF65-F5344CB8AC3E}">
        <p14:creationId xmlns:p14="http://schemas.microsoft.com/office/powerpoint/2010/main" val="39010583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43</a:t>
            </a:fld>
            <a:endParaRPr lang="zh-CN" altLang="en-US"/>
          </a:p>
        </p:txBody>
      </p:sp>
    </p:spTree>
    <p:extLst>
      <p:ext uri="{BB962C8B-B14F-4D97-AF65-F5344CB8AC3E}">
        <p14:creationId xmlns:p14="http://schemas.microsoft.com/office/powerpoint/2010/main" val="666131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44</a:t>
            </a:fld>
            <a:endParaRPr lang="zh-CN" altLang="en-US"/>
          </a:p>
        </p:txBody>
      </p:sp>
    </p:spTree>
    <p:extLst>
      <p:ext uri="{BB962C8B-B14F-4D97-AF65-F5344CB8AC3E}">
        <p14:creationId xmlns:p14="http://schemas.microsoft.com/office/powerpoint/2010/main" val="16115459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45</a:t>
            </a:fld>
            <a:endParaRPr lang="zh-CN" altLang="en-US"/>
          </a:p>
        </p:txBody>
      </p:sp>
    </p:spTree>
    <p:extLst>
      <p:ext uri="{BB962C8B-B14F-4D97-AF65-F5344CB8AC3E}">
        <p14:creationId xmlns:p14="http://schemas.microsoft.com/office/powerpoint/2010/main" val="1439160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46</a:t>
            </a:fld>
            <a:endParaRPr lang="zh-CN" altLang="en-US"/>
          </a:p>
        </p:txBody>
      </p:sp>
    </p:spTree>
    <p:extLst>
      <p:ext uri="{BB962C8B-B14F-4D97-AF65-F5344CB8AC3E}">
        <p14:creationId xmlns:p14="http://schemas.microsoft.com/office/powerpoint/2010/main" val="4144928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47</a:t>
            </a:fld>
            <a:endParaRPr lang="zh-CN" altLang="en-US"/>
          </a:p>
        </p:txBody>
      </p:sp>
    </p:spTree>
    <p:extLst>
      <p:ext uri="{BB962C8B-B14F-4D97-AF65-F5344CB8AC3E}">
        <p14:creationId xmlns:p14="http://schemas.microsoft.com/office/powerpoint/2010/main" val="615273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48</a:t>
            </a:fld>
            <a:endParaRPr lang="zh-CN" altLang="en-US"/>
          </a:p>
        </p:txBody>
      </p:sp>
    </p:spTree>
    <p:extLst>
      <p:ext uri="{BB962C8B-B14F-4D97-AF65-F5344CB8AC3E}">
        <p14:creationId xmlns:p14="http://schemas.microsoft.com/office/powerpoint/2010/main" val="42506023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49</a:t>
            </a:fld>
            <a:endParaRPr lang="zh-CN" altLang="en-US"/>
          </a:p>
        </p:txBody>
      </p:sp>
    </p:spTree>
    <p:extLst>
      <p:ext uri="{BB962C8B-B14F-4D97-AF65-F5344CB8AC3E}">
        <p14:creationId xmlns:p14="http://schemas.microsoft.com/office/powerpoint/2010/main" val="128999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5</a:t>
            </a:fld>
            <a:endParaRPr lang="zh-CN" altLang="en-US"/>
          </a:p>
        </p:txBody>
      </p:sp>
    </p:spTree>
    <p:extLst>
      <p:ext uri="{BB962C8B-B14F-4D97-AF65-F5344CB8AC3E}">
        <p14:creationId xmlns:p14="http://schemas.microsoft.com/office/powerpoint/2010/main" val="21856136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50</a:t>
            </a:fld>
            <a:endParaRPr lang="zh-CN" altLang="en-US"/>
          </a:p>
        </p:txBody>
      </p:sp>
    </p:spTree>
    <p:extLst>
      <p:ext uri="{BB962C8B-B14F-4D97-AF65-F5344CB8AC3E}">
        <p14:creationId xmlns:p14="http://schemas.microsoft.com/office/powerpoint/2010/main" val="2811209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51</a:t>
            </a:fld>
            <a:endParaRPr lang="zh-CN" altLang="en-US"/>
          </a:p>
        </p:txBody>
      </p:sp>
    </p:spTree>
    <p:extLst>
      <p:ext uri="{BB962C8B-B14F-4D97-AF65-F5344CB8AC3E}">
        <p14:creationId xmlns:p14="http://schemas.microsoft.com/office/powerpoint/2010/main" val="4255614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52</a:t>
            </a:fld>
            <a:endParaRPr lang="zh-CN" altLang="en-US"/>
          </a:p>
        </p:txBody>
      </p:sp>
    </p:spTree>
    <p:extLst>
      <p:ext uri="{BB962C8B-B14F-4D97-AF65-F5344CB8AC3E}">
        <p14:creationId xmlns:p14="http://schemas.microsoft.com/office/powerpoint/2010/main" val="3121230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53</a:t>
            </a:fld>
            <a:endParaRPr lang="zh-CN" altLang="en-US"/>
          </a:p>
        </p:txBody>
      </p:sp>
    </p:spTree>
    <p:extLst>
      <p:ext uri="{BB962C8B-B14F-4D97-AF65-F5344CB8AC3E}">
        <p14:creationId xmlns:p14="http://schemas.microsoft.com/office/powerpoint/2010/main" val="1554652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54</a:t>
            </a:fld>
            <a:endParaRPr lang="zh-CN" altLang="en-US"/>
          </a:p>
        </p:txBody>
      </p:sp>
    </p:spTree>
    <p:extLst>
      <p:ext uri="{BB962C8B-B14F-4D97-AF65-F5344CB8AC3E}">
        <p14:creationId xmlns:p14="http://schemas.microsoft.com/office/powerpoint/2010/main" val="19101820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55</a:t>
            </a:fld>
            <a:endParaRPr lang="zh-CN" altLang="en-US"/>
          </a:p>
        </p:txBody>
      </p:sp>
    </p:spTree>
    <p:extLst>
      <p:ext uri="{BB962C8B-B14F-4D97-AF65-F5344CB8AC3E}">
        <p14:creationId xmlns:p14="http://schemas.microsoft.com/office/powerpoint/2010/main" val="36389256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56</a:t>
            </a:fld>
            <a:endParaRPr lang="zh-CN" altLang="en-US"/>
          </a:p>
        </p:txBody>
      </p:sp>
    </p:spTree>
    <p:extLst>
      <p:ext uri="{BB962C8B-B14F-4D97-AF65-F5344CB8AC3E}">
        <p14:creationId xmlns:p14="http://schemas.microsoft.com/office/powerpoint/2010/main" val="3668271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57</a:t>
            </a:fld>
            <a:endParaRPr lang="zh-CN" altLang="en-US"/>
          </a:p>
        </p:txBody>
      </p:sp>
    </p:spTree>
    <p:extLst>
      <p:ext uri="{BB962C8B-B14F-4D97-AF65-F5344CB8AC3E}">
        <p14:creationId xmlns:p14="http://schemas.microsoft.com/office/powerpoint/2010/main" val="20652025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58</a:t>
            </a:fld>
            <a:endParaRPr lang="zh-CN" altLang="en-US"/>
          </a:p>
        </p:txBody>
      </p:sp>
    </p:spTree>
    <p:extLst>
      <p:ext uri="{BB962C8B-B14F-4D97-AF65-F5344CB8AC3E}">
        <p14:creationId xmlns:p14="http://schemas.microsoft.com/office/powerpoint/2010/main" val="2056481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59</a:t>
            </a:fld>
            <a:endParaRPr lang="zh-CN" altLang="en-US"/>
          </a:p>
        </p:txBody>
      </p:sp>
    </p:spTree>
    <p:extLst>
      <p:ext uri="{BB962C8B-B14F-4D97-AF65-F5344CB8AC3E}">
        <p14:creationId xmlns:p14="http://schemas.microsoft.com/office/powerpoint/2010/main" val="3264686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6</a:t>
            </a:fld>
            <a:endParaRPr lang="zh-CN" altLang="en-US"/>
          </a:p>
        </p:txBody>
      </p:sp>
    </p:spTree>
    <p:extLst>
      <p:ext uri="{BB962C8B-B14F-4D97-AF65-F5344CB8AC3E}">
        <p14:creationId xmlns:p14="http://schemas.microsoft.com/office/powerpoint/2010/main" val="32823844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60</a:t>
            </a:fld>
            <a:endParaRPr lang="zh-CN" altLang="en-US"/>
          </a:p>
        </p:txBody>
      </p:sp>
    </p:spTree>
    <p:extLst>
      <p:ext uri="{BB962C8B-B14F-4D97-AF65-F5344CB8AC3E}">
        <p14:creationId xmlns:p14="http://schemas.microsoft.com/office/powerpoint/2010/main" val="25524033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61</a:t>
            </a:fld>
            <a:endParaRPr lang="zh-CN" altLang="en-US"/>
          </a:p>
        </p:txBody>
      </p:sp>
    </p:spTree>
    <p:extLst>
      <p:ext uri="{BB962C8B-B14F-4D97-AF65-F5344CB8AC3E}">
        <p14:creationId xmlns:p14="http://schemas.microsoft.com/office/powerpoint/2010/main" val="4130291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62</a:t>
            </a:fld>
            <a:endParaRPr lang="zh-CN" altLang="en-US"/>
          </a:p>
        </p:txBody>
      </p:sp>
    </p:spTree>
    <p:extLst>
      <p:ext uri="{BB962C8B-B14F-4D97-AF65-F5344CB8AC3E}">
        <p14:creationId xmlns:p14="http://schemas.microsoft.com/office/powerpoint/2010/main" val="23645196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63</a:t>
            </a:fld>
            <a:endParaRPr lang="zh-CN" altLang="en-US"/>
          </a:p>
        </p:txBody>
      </p:sp>
    </p:spTree>
    <p:extLst>
      <p:ext uri="{BB962C8B-B14F-4D97-AF65-F5344CB8AC3E}">
        <p14:creationId xmlns:p14="http://schemas.microsoft.com/office/powerpoint/2010/main" val="39159299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64</a:t>
            </a:fld>
            <a:endParaRPr lang="zh-CN" altLang="en-US"/>
          </a:p>
        </p:txBody>
      </p:sp>
    </p:spTree>
    <p:extLst>
      <p:ext uri="{BB962C8B-B14F-4D97-AF65-F5344CB8AC3E}">
        <p14:creationId xmlns:p14="http://schemas.microsoft.com/office/powerpoint/2010/main" val="26755636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65</a:t>
            </a:fld>
            <a:endParaRPr lang="zh-CN" altLang="en-US"/>
          </a:p>
        </p:txBody>
      </p:sp>
    </p:spTree>
    <p:extLst>
      <p:ext uri="{BB962C8B-B14F-4D97-AF65-F5344CB8AC3E}">
        <p14:creationId xmlns:p14="http://schemas.microsoft.com/office/powerpoint/2010/main" val="6548174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66</a:t>
            </a:fld>
            <a:endParaRPr lang="zh-CN" altLang="en-US"/>
          </a:p>
        </p:txBody>
      </p:sp>
    </p:spTree>
    <p:extLst>
      <p:ext uri="{BB962C8B-B14F-4D97-AF65-F5344CB8AC3E}">
        <p14:creationId xmlns:p14="http://schemas.microsoft.com/office/powerpoint/2010/main" val="1334774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67</a:t>
            </a:fld>
            <a:endParaRPr lang="zh-CN" altLang="en-US"/>
          </a:p>
        </p:txBody>
      </p:sp>
    </p:spTree>
    <p:extLst>
      <p:ext uri="{BB962C8B-B14F-4D97-AF65-F5344CB8AC3E}">
        <p14:creationId xmlns:p14="http://schemas.microsoft.com/office/powerpoint/2010/main" val="8535733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68</a:t>
            </a:fld>
            <a:endParaRPr lang="zh-CN" altLang="en-US"/>
          </a:p>
        </p:txBody>
      </p:sp>
    </p:spTree>
    <p:extLst>
      <p:ext uri="{BB962C8B-B14F-4D97-AF65-F5344CB8AC3E}">
        <p14:creationId xmlns:p14="http://schemas.microsoft.com/office/powerpoint/2010/main" val="13258209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69</a:t>
            </a:fld>
            <a:endParaRPr lang="zh-CN" altLang="en-US"/>
          </a:p>
        </p:txBody>
      </p:sp>
    </p:spTree>
    <p:extLst>
      <p:ext uri="{BB962C8B-B14F-4D97-AF65-F5344CB8AC3E}">
        <p14:creationId xmlns:p14="http://schemas.microsoft.com/office/powerpoint/2010/main" val="3599972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7</a:t>
            </a:fld>
            <a:endParaRPr lang="zh-CN" altLang="en-US"/>
          </a:p>
        </p:txBody>
      </p:sp>
    </p:spTree>
    <p:extLst>
      <p:ext uri="{BB962C8B-B14F-4D97-AF65-F5344CB8AC3E}">
        <p14:creationId xmlns:p14="http://schemas.microsoft.com/office/powerpoint/2010/main" val="6952536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70</a:t>
            </a:fld>
            <a:endParaRPr lang="zh-CN" altLang="en-US"/>
          </a:p>
        </p:txBody>
      </p:sp>
    </p:spTree>
    <p:extLst>
      <p:ext uri="{BB962C8B-B14F-4D97-AF65-F5344CB8AC3E}">
        <p14:creationId xmlns:p14="http://schemas.microsoft.com/office/powerpoint/2010/main" val="38820849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sz="6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71</a:t>
            </a:fld>
            <a:endParaRPr lang="zh-CN" altLang="en-US"/>
          </a:p>
        </p:txBody>
      </p:sp>
    </p:spTree>
    <p:extLst>
      <p:ext uri="{BB962C8B-B14F-4D97-AF65-F5344CB8AC3E}">
        <p14:creationId xmlns:p14="http://schemas.microsoft.com/office/powerpoint/2010/main" val="3404008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72</a:t>
            </a:fld>
            <a:endParaRPr lang="zh-CN" altLang="en-US"/>
          </a:p>
        </p:txBody>
      </p:sp>
    </p:spTree>
    <p:extLst>
      <p:ext uri="{BB962C8B-B14F-4D97-AF65-F5344CB8AC3E}">
        <p14:creationId xmlns:p14="http://schemas.microsoft.com/office/powerpoint/2010/main" val="3139226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73</a:t>
            </a:fld>
            <a:endParaRPr lang="zh-CN" altLang="en-US"/>
          </a:p>
        </p:txBody>
      </p:sp>
    </p:spTree>
    <p:extLst>
      <p:ext uri="{BB962C8B-B14F-4D97-AF65-F5344CB8AC3E}">
        <p14:creationId xmlns:p14="http://schemas.microsoft.com/office/powerpoint/2010/main" val="5907569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74</a:t>
            </a:fld>
            <a:endParaRPr lang="zh-CN" altLang="en-US"/>
          </a:p>
        </p:txBody>
      </p:sp>
    </p:spTree>
    <p:extLst>
      <p:ext uri="{BB962C8B-B14F-4D97-AF65-F5344CB8AC3E}">
        <p14:creationId xmlns:p14="http://schemas.microsoft.com/office/powerpoint/2010/main" val="1241455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75</a:t>
            </a:fld>
            <a:endParaRPr lang="zh-CN" altLang="en-US"/>
          </a:p>
        </p:txBody>
      </p:sp>
    </p:spTree>
    <p:extLst>
      <p:ext uri="{BB962C8B-B14F-4D97-AF65-F5344CB8AC3E}">
        <p14:creationId xmlns:p14="http://schemas.microsoft.com/office/powerpoint/2010/main" val="9290722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rtl="1"/>
            <a:endParaRPr lang="zh-CN" altLang="en-US" sz="700"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76</a:t>
            </a:fld>
            <a:endParaRPr lang="zh-CN" altLang="en-US"/>
          </a:p>
        </p:txBody>
      </p:sp>
    </p:spTree>
    <p:extLst>
      <p:ext uri="{BB962C8B-B14F-4D97-AF65-F5344CB8AC3E}">
        <p14:creationId xmlns:p14="http://schemas.microsoft.com/office/powerpoint/2010/main" val="14033340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25498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55247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96083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8</a:t>
            </a:fld>
            <a:endParaRPr lang="zh-CN" altLang="en-US"/>
          </a:p>
        </p:txBody>
      </p:sp>
    </p:spTree>
    <p:extLst>
      <p:ext uri="{BB962C8B-B14F-4D97-AF65-F5344CB8AC3E}">
        <p14:creationId xmlns:p14="http://schemas.microsoft.com/office/powerpoint/2010/main" val="378984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232465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61396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261687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5947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776949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601863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030774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02710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006456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9269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9</a:t>
            </a:fld>
            <a:endParaRPr lang="zh-CN" altLang="en-US"/>
          </a:p>
        </p:txBody>
      </p:sp>
    </p:spTree>
    <p:extLst>
      <p:ext uri="{BB962C8B-B14F-4D97-AF65-F5344CB8AC3E}">
        <p14:creationId xmlns:p14="http://schemas.microsoft.com/office/powerpoint/2010/main" val="14334937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41582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0365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982861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53643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44972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19516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158950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21551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601342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4779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9FFF1-5516-4089-983F-AC52072E3CA9}"/>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tr-TR" altLang="zh-CN" dirty="0"/>
              <a:t>Templatesppt.com</a:t>
            </a:r>
            <a:endParaRPr lang="zh-CN" altLang="en-US" dirty="0"/>
          </a:p>
        </p:txBody>
      </p:sp>
      <p:sp>
        <p:nvSpPr>
          <p:cNvPr id="3" name="副标题 2">
            <a:extLst>
              <a:ext uri="{FF2B5EF4-FFF2-40B4-BE49-F238E27FC236}">
                <a16:creationId xmlns:a16="http://schemas.microsoft.com/office/drawing/2014/main" id="{780C9553-F799-4C7E-AC50-E7319C249641}"/>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ltLang="zh-CN" dirty="0"/>
              <a:t>Presentation template and Google Slides</a:t>
            </a:r>
            <a:endParaRPr lang="zh-CN" altLang="en-US" dirty="0"/>
          </a:p>
        </p:txBody>
      </p:sp>
      <p:sp>
        <p:nvSpPr>
          <p:cNvPr id="4" name="日期占位符 3">
            <a:extLst>
              <a:ext uri="{FF2B5EF4-FFF2-40B4-BE49-F238E27FC236}">
                <a16:creationId xmlns:a16="http://schemas.microsoft.com/office/drawing/2014/main" id="{8AA484C1-C7B1-47D7-9F24-203E572F8A6E}"/>
              </a:ext>
            </a:extLst>
          </p:cNvPr>
          <p:cNvSpPr>
            <a:spLocks noGrp="1"/>
          </p:cNvSpPr>
          <p:nvPr>
            <p:ph type="dt" sz="half" idx="10"/>
          </p:nvPr>
        </p:nvSpPr>
        <p:spPr/>
        <p:txBody>
          <a:bodyPr/>
          <a:lstStyle/>
          <a:p>
            <a:fld id="{BBC58E1B-5923-4CAF-B9CC-D14A574623CF}" type="datetimeFigureOut">
              <a:rPr lang="zh-CN" altLang="en-US" smtClean="0"/>
              <a:t>2022/12/21</a:t>
            </a:fld>
            <a:endParaRPr lang="zh-CN" altLang="en-US"/>
          </a:p>
        </p:txBody>
      </p:sp>
      <p:sp>
        <p:nvSpPr>
          <p:cNvPr id="5" name="页脚占位符 4">
            <a:extLst>
              <a:ext uri="{FF2B5EF4-FFF2-40B4-BE49-F238E27FC236}">
                <a16:creationId xmlns:a16="http://schemas.microsoft.com/office/drawing/2014/main" id="{A433B898-3977-4EFE-B0DE-407EE96041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2F428F-BFBD-400E-A268-93675CB9625D}"/>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171550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Slide 10">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2F040-D2CC-4D15-9981-D5CCF6169A89}"/>
              </a:ext>
            </a:extLst>
          </p:cNvPr>
          <p:cNvSpPr>
            <a:spLocks noGrp="1"/>
          </p:cNvSpPr>
          <p:nvPr>
            <p:ph type="title" hasCustomPrompt="1"/>
          </p:nvPr>
        </p:nvSpPr>
        <p:spPr/>
        <p:txBody>
          <a:bodyPr/>
          <a:lstStyle/>
          <a:p>
            <a:r>
              <a:rPr lang="tr-TR" altLang="zh-CN" dirty="0"/>
              <a:t>Templatesppt.com</a:t>
            </a:r>
            <a:endParaRPr lang="zh-CN" altLang="en-US" dirty="0"/>
          </a:p>
        </p:txBody>
      </p:sp>
      <p:sp>
        <p:nvSpPr>
          <p:cNvPr id="3" name="竖排文字占位符 2">
            <a:extLst>
              <a:ext uri="{FF2B5EF4-FFF2-40B4-BE49-F238E27FC236}">
                <a16:creationId xmlns:a16="http://schemas.microsoft.com/office/drawing/2014/main" id="{9F4ED89A-E1D0-4FED-AF5B-0B3A3DF6ED4B}"/>
              </a:ext>
            </a:extLst>
          </p:cNvPr>
          <p:cNvSpPr>
            <a:spLocks noGrp="1"/>
          </p:cNvSpPr>
          <p:nvPr>
            <p:ph type="body" orient="vert" idx="1" hasCustomPrompt="1"/>
          </p:nvPr>
        </p:nvSpPr>
        <p:spPr/>
        <p:txBody>
          <a:bodyPr vert="eaVert"/>
          <a:lstStyle/>
          <a:p>
            <a:pPr lvl="0"/>
            <a:r>
              <a:rPr lang="en-US" altLang="zh-CN" dirty="0"/>
              <a:t>This is a demo text.</a:t>
            </a:r>
            <a:endParaRPr lang="zh-CN" altLang="en-US" dirty="0"/>
          </a:p>
          <a:p>
            <a:pPr lvl="1"/>
            <a:r>
              <a:rPr lang="en-US" altLang="zh-CN" dirty="0"/>
              <a:t>This is a demo text.</a:t>
            </a:r>
            <a:endParaRPr lang="zh-CN" altLang="en-US" dirty="0"/>
          </a:p>
          <a:p>
            <a:pPr lvl="2"/>
            <a:r>
              <a:rPr lang="en-US" altLang="zh-CN" dirty="0"/>
              <a:t>This is a demo text.</a:t>
            </a:r>
            <a:endParaRPr lang="zh-CN" altLang="en-US" dirty="0"/>
          </a:p>
          <a:p>
            <a:pPr lvl="3"/>
            <a:r>
              <a:rPr lang="en-US" altLang="zh-CN" dirty="0"/>
              <a:t>This is a demo text.</a:t>
            </a:r>
            <a:endParaRPr lang="zh-CN" altLang="en-US" dirty="0"/>
          </a:p>
          <a:p>
            <a:pPr lvl="4"/>
            <a:r>
              <a:rPr lang="tr-TR" altLang="zh-CN" dirty="0"/>
              <a:t>Thanks to Templatesppt.com</a:t>
            </a:r>
            <a:endParaRPr lang="zh-CN" altLang="en-US" dirty="0"/>
          </a:p>
        </p:txBody>
      </p:sp>
      <p:sp>
        <p:nvSpPr>
          <p:cNvPr id="4" name="日期占位符 3">
            <a:extLst>
              <a:ext uri="{FF2B5EF4-FFF2-40B4-BE49-F238E27FC236}">
                <a16:creationId xmlns:a16="http://schemas.microsoft.com/office/drawing/2014/main" id="{8068F409-2EE7-4E35-A1E6-9649C6E6249D}"/>
              </a:ext>
            </a:extLst>
          </p:cNvPr>
          <p:cNvSpPr>
            <a:spLocks noGrp="1"/>
          </p:cNvSpPr>
          <p:nvPr>
            <p:ph type="dt" sz="half" idx="10"/>
          </p:nvPr>
        </p:nvSpPr>
        <p:spPr/>
        <p:txBody>
          <a:bodyPr/>
          <a:lstStyle/>
          <a:p>
            <a:fld id="{BBC58E1B-5923-4CAF-B9CC-D14A574623CF}" type="datetimeFigureOut">
              <a:rPr lang="zh-CN" altLang="en-US" smtClean="0"/>
              <a:t>2022/12/21</a:t>
            </a:fld>
            <a:endParaRPr lang="zh-CN" altLang="en-US"/>
          </a:p>
        </p:txBody>
      </p:sp>
      <p:sp>
        <p:nvSpPr>
          <p:cNvPr id="5" name="页脚占位符 4">
            <a:extLst>
              <a:ext uri="{FF2B5EF4-FFF2-40B4-BE49-F238E27FC236}">
                <a16:creationId xmlns:a16="http://schemas.microsoft.com/office/drawing/2014/main" id="{A37E3929-2542-4023-8C1E-DF83FF320C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16BCD3-BB33-40E1-B226-154B6876CAA0}"/>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414847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lide 11">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82990A-5E78-48DA-8B1D-69A2E67905AD}"/>
              </a:ext>
            </a:extLst>
          </p:cNvPr>
          <p:cNvSpPr>
            <a:spLocks noGrp="1"/>
          </p:cNvSpPr>
          <p:nvPr>
            <p:ph type="title" orient="vert" hasCustomPrompt="1"/>
          </p:nvPr>
        </p:nvSpPr>
        <p:spPr>
          <a:xfrm>
            <a:off x="8724900" y="365125"/>
            <a:ext cx="2628900" cy="5811838"/>
          </a:xfrm>
        </p:spPr>
        <p:txBody>
          <a:bodyPr vert="eaVert"/>
          <a:lstStyle/>
          <a:p>
            <a:r>
              <a:rPr lang="tr-TR" altLang="zh-CN" dirty="0"/>
              <a:t>Templatesppt.com</a:t>
            </a:r>
            <a:endParaRPr lang="zh-CN" altLang="en-US" dirty="0"/>
          </a:p>
        </p:txBody>
      </p:sp>
      <p:sp>
        <p:nvSpPr>
          <p:cNvPr id="3" name="竖排文字占位符 2">
            <a:extLst>
              <a:ext uri="{FF2B5EF4-FFF2-40B4-BE49-F238E27FC236}">
                <a16:creationId xmlns:a16="http://schemas.microsoft.com/office/drawing/2014/main" id="{BF869ED9-72F0-4AB5-8DE4-2DEF759931FD}"/>
              </a:ext>
            </a:extLst>
          </p:cNvPr>
          <p:cNvSpPr>
            <a:spLocks noGrp="1"/>
          </p:cNvSpPr>
          <p:nvPr>
            <p:ph type="body" orient="vert" idx="1" hasCustomPrompt="1"/>
          </p:nvPr>
        </p:nvSpPr>
        <p:spPr>
          <a:xfrm>
            <a:off x="838200" y="365125"/>
            <a:ext cx="7734300" cy="5811838"/>
          </a:xfrm>
        </p:spPr>
        <p:txBody>
          <a:bodyPr vert="eaVert"/>
          <a:lstStyle/>
          <a:p>
            <a:pPr lvl="0"/>
            <a:r>
              <a:rPr lang="en-US" altLang="zh-CN" dirty="0"/>
              <a:t>This is a demo text.</a:t>
            </a:r>
            <a:endParaRPr lang="zh-CN" altLang="en-US" dirty="0"/>
          </a:p>
          <a:p>
            <a:pPr lvl="1"/>
            <a:r>
              <a:rPr lang="en-US" altLang="zh-CN" dirty="0"/>
              <a:t>This is a demo text.</a:t>
            </a:r>
            <a:endParaRPr lang="zh-CN" altLang="en-US" dirty="0"/>
          </a:p>
          <a:p>
            <a:pPr lvl="2"/>
            <a:r>
              <a:rPr lang="en-US" altLang="zh-CN" dirty="0"/>
              <a:t>This is a demo text.</a:t>
            </a:r>
            <a:endParaRPr lang="zh-CN" altLang="en-US" dirty="0"/>
          </a:p>
          <a:p>
            <a:pPr lvl="3"/>
            <a:r>
              <a:rPr lang="en-US" altLang="zh-CN" dirty="0"/>
              <a:t>This is a demo text.</a:t>
            </a:r>
            <a:endParaRPr lang="zh-CN" altLang="en-US" dirty="0"/>
          </a:p>
          <a:p>
            <a:pPr lvl="4"/>
            <a:r>
              <a:rPr lang="tr-TR" altLang="zh-CN" dirty="0"/>
              <a:t>Thanks to Templatesppt.com</a:t>
            </a:r>
            <a:endParaRPr lang="zh-CN" altLang="en-US" dirty="0"/>
          </a:p>
        </p:txBody>
      </p:sp>
      <p:sp>
        <p:nvSpPr>
          <p:cNvPr id="4" name="日期占位符 3">
            <a:extLst>
              <a:ext uri="{FF2B5EF4-FFF2-40B4-BE49-F238E27FC236}">
                <a16:creationId xmlns:a16="http://schemas.microsoft.com/office/drawing/2014/main" id="{01E6EB67-5918-460D-B8F1-9C934B0677BD}"/>
              </a:ext>
            </a:extLst>
          </p:cNvPr>
          <p:cNvSpPr>
            <a:spLocks noGrp="1"/>
          </p:cNvSpPr>
          <p:nvPr>
            <p:ph type="dt" sz="half" idx="10"/>
          </p:nvPr>
        </p:nvSpPr>
        <p:spPr/>
        <p:txBody>
          <a:bodyPr/>
          <a:lstStyle/>
          <a:p>
            <a:fld id="{BBC58E1B-5923-4CAF-B9CC-D14A574623CF}" type="datetimeFigureOut">
              <a:rPr lang="zh-CN" altLang="en-US" smtClean="0"/>
              <a:t>2022/12/21</a:t>
            </a:fld>
            <a:endParaRPr lang="zh-CN" altLang="en-US"/>
          </a:p>
        </p:txBody>
      </p:sp>
      <p:sp>
        <p:nvSpPr>
          <p:cNvPr id="5" name="页脚占位符 4">
            <a:extLst>
              <a:ext uri="{FF2B5EF4-FFF2-40B4-BE49-F238E27FC236}">
                <a16:creationId xmlns:a16="http://schemas.microsoft.com/office/drawing/2014/main" id="{A5A56952-31F5-48B6-B8E0-6053A91735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4B58A8-9B83-4AAF-86A2-6DD23F47D645}"/>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128109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13">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Templatesppt.com</a:t>
            </a:r>
            <a:endParaRPr lang="zh-CN" altLang="en-US" dirty="0"/>
          </a:p>
        </p:txBody>
      </p:sp>
    </p:spTree>
    <p:extLst>
      <p:ext uri="{BB962C8B-B14F-4D97-AF65-F5344CB8AC3E}">
        <p14:creationId xmlns:p14="http://schemas.microsoft.com/office/powerpoint/2010/main" val="2705144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14">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Templatesppt.com</a:t>
            </a:r>
            <a:endParaRPr lang="zh-CN" altLang="en-US" dirty="0"/>
          </a:p>
        </p:txBody>
      </p:sp>
    </p:spTree>
    <p:extLst>
      <p:ext uri="{BB962C8B-B14F-4D97-AF65-F5344CB8AC3E}">
        <p14:creationId xmlns:p14="http://schemas.microsoft.com/office/powerpoint/2010/main" val="45419417"/>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15">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Templatesppt.com</a:t>
            </a:r>
            <a:endParaRPr lang="zh-CN" altLang="en-US" dirty="0"/>
          </a:p>
        </p:txBody>
      </p:sp>
    </p:spTree>
    <p:extLst>
      <p:ext uri="{BB962C8B-B14F-4D97-AF65-F5344CB8AC3E}">
        <p14:creationId xmlns:p14="http://schemas.microsoft.com/office/powerpoint/2010/main" val="2129120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lide 16">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Templatesppt.com</a:t>
            </a:r>
            <a:endParaRPr lang="zh-CN" altLang="en-US" dirty="0"/>
          </a:p>
        </p:txBody>
      </p:sp>
    </p:spTree>
    <p:extLst>
      <p:ext uri="{BB962C8B-B14F-4D97-AF65-F5344CB8AC3E}">
        <p14:creationId xmlns:p14="http://schemas.microsoft.com/office/powerpoint/2010/main" val="1626729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5"/>
            <a:ext cx="10363200" cy="1470024"/>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543354" indent="0" algn="ctr">
              <a:buNone/>
              <a:defRPr>
                <a:solidFill>
                  <a:schemeClr val="tx1">
                    <a:tint val="75000"/>
                  </a:schemeClr>
                </a:solidFill>
              </a:defRPr>
            </a:lvl2pPr>
            <a:lvl3pPr marL="1086709" indent="0" algn="ctr">
              <a:buNone/>
              <a:defRPr>
                <a:solidFill>
                  <a:schemeClr val="tx1">
                    <a:tint val="75000"/>
                  </a:schemeClr>
                </a:solidFill>
              </a:defRPr>
            </a:lvl3pPr>
            <a:lvl4pPr marL="1630062" indent="0" algn="ctr">
              <a:buNone/>
              <a:defRPr>
                <a:solidFill>
                  <a:schemeClr val="tx1">
                    <a:tint val="75000"/>
                  </a:schemeClr>
                </a:solidFill>
              </a:defRPr>
            </a:lvl4pPr>
            <a:lvl5pPr marL="2173416" indent="0" algn="ctr">
              <a:buNone/>
              <a:defRPr>
                <a:solidFill>
                  <a:schemeClr val="tx1">
                    <a:tint val="75000"/>
                  </a:schemeClr>
                </a:solidFill>
              </a:defRPr>
            </a:lvl5pPr>
            <a:lvl6pPr marL="2716769" indent="0" algn="ctr">
              <a:buNone/>
              <a:defRPr>
                <a:solidFill>
                  <a:schemeClr val="tx1">
                    <a:tint val="75000"/>
                  </a:schemeClr>
                </a:solidFill>
              </a:defRPr>
            </a:lvl6pPr>
            <a:lvl7pPr marL="3260124" indent="0" algn="ctr">
              <a:buNone/>
              <a:defRPr>
                <a:solidFill>
                  <a:schemeClr val="tx1">
                    <a:tint val="75000"/>
                  </a:schemeClr>
                </a:solidFill>
              </a:defRPr>
            </a:lvl7pPr>
            <a:lvl8pPr marL="3803478" indent="0" algn="ctr">
              <a:buNone/>
              <a:defRPr>
                <a:solidFill>
                  <a:schemeClr val="tx1">
                    <a:tint val="75000"/>
                  </a:schemeClr>
                </a:solidFill>
              </a:defRPr>
            </a:lvl8pPr>
            <a:lvl9pPr marL="4346832"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9917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1812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741"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438">
                <a:solidFill>
                  <a:schemeClr val="tx1">
                    <a:tint val="75000"/>
                  </a:schemeClr>
                </a:solidFill>
              </a:defRPr>
            </a:lvl1pPr>
            <a:lvl2pPr marL="543354" indent="0">
              <a:buNone/>
              <a:defRPr sz="2167">
                <a:solidFill>
                  <a:schemeClr val="tx1">
                    <a:tint val="75000"/>
                  </a:schemeClr>
                </a:solidFill>
              </a:defRPr>
            </a:lvl2pPr>
            <a:lvl3pPr marL="1086709" indent="0">
              <a:buNone/>
              <a:defRPr sz="1896">
                <a:solidFill>
                  <a:schemeClr val="tx1">
                    <a:tint val="75000"/>
                  </a:schemeClr>
                </a:solidFill>
              </a:defRPr>
            </a:lvl3pPr>
            <a:lvl4pPr marL="1630062" indent="0">
              <a:buNone/>
              <a:defRPr sz="1625">
                <a:solidFill>
                  <a:schemeClr val="tx1">
                    <a:tint val="75000"/>
                  </a:schemeClr>
                </a:solidFill>
              </a:defRPr>
            </a:lvl4pPr>
            <a:lvl5pPr marL="2173416" indent="0">
              <a:buNone/>
              <a:defRPr sz="1625">
                <a:solidFill>
                  <a:schemeClr val="tx1">
                    <a:tint val="75000"/>
                  </a:schemeClr>
                </a:solidFill>
              </a:defRPr>
            </a:lvl5pPr>
            <a:lvl6pPr marL="2716769" indent="0">
              <a:buNone/>
              <a:defRPr sz="1625">
                <a:solidFill>
                  <a:schemeClr val="tx1">
                    <a:tint val="75000"/>
                  </a:schemeClr>
                </a:solidFill>
              </a:defRPr>
            </a:lvl6pPr>
            <a:lvl7pPr marL="3260124" indent="0">
              <a:buNone/>
              <a:defRPr sz="1625">
                <a:solidFill>
                  <a:schemeClr val="tx1">
                    <a:tint val="75000"/>
                  </a:schemeClr>
                </a:solidFill>
              </a:defRPr>
            </a:lvl7pPr>
            <a:lvl8pPr marL="3803478" indent="0">
              <a:buNone/>
              <a:defRPr sz="1625">
                <a:solidFill>
                  <a:schemeClr val="tx1">
                    <a:tint val="75000"/>
                  </a:schemeClr>
                </a:solidFill>
              </a:defRPr>
            </a:lvl8pPr>
            <a:lvl9pPr marL="4346832" indent="0">
              <a:buNone/>
              <a:defRPr sz="162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3030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525964"/>
          </a:xfrm>
        </p:spPr>
        <p:txBody>
          <a:bodyPr/>
          <a:lstStyle>
            <a:lvl1pPr>
              <a:defRPr sz="3386"/>
            </a:lvl1pPr>
            <a:lvl2pPr>
              <a:defRPr sz="2844"/>
            </a:lvl2pPr>
            <a:lvl3pPr>
              <a:defRPr sz="2438"/>
            </a:lvl3pPr>
            <a:lvl4pPr>
              <a:defRPr sz="2167"/>
            </a:lvl4pPr>
            <a:lvl5pPr>
              <a:defRPr sz="2167"/>
            </a:lvl5pPr>
            <a:lvl6pPr>
              <a:defRPr sz="2167"/>
            </a:lvl6pPr>
            <a:lvl7pPr>
              <a:defRPr sz="2167"/>
            </a:lvl7pPr>
            <a:lvl8pPr>
              <a:defRPr sz="2167"/>
            </a:lvl8pPr>
            <a:lvl9pPr>
              <a:defRPr sz="21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600200"/>
            <a:ext cx="5384800" cy="4525964"/>
          </a:xfrm>
        </p:spPr>
        <p:txBody>
          <a:bodyPr/>
          <a:lstStyle>
            <a:lvl1pPr>
              <a:defRPr sz="3386"/>
            </a:lvl1pPr>
            <a:lvl2pPr>
              <a:defRPr sz="2844"/>
            </a:lvl2pPr>
            <a:lvl3pPr>
              <a:defRPr sz="2438"/>
            </a:lvl3pPr>
            <a:lvl4pPr>
              <a:defRPr sz="2167"/>
            </a:lvl4pPr>
            <a:lvl5pPr>
              <a:defRPr sz="2167"/>
            </a:lvl5pPr>
            <a:lvl6pPr>
              <a:defRPr sz="2167"/>
            </a:lvl6pPr>
            <a:lvl7pPr>
              <a:defRPr sz="2167"/>
            </a:lvl7pPr>
            <a:lvl8pPr>
              <a:defRPr sz="2167"/>
            </a:lvl8pPr>
            <a:lvl9pPr>
              <a:defRPr sz="21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6067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lide 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23233-F927-4518-A423-66A8E62FE1D8}"/>
              </a:ext>
            </a:extLst>
          </p:cNvPr>
          <p:cNvSpPr>
            <a:spLocks noGrp="1"/>
          </p:cNvSpPr>
          <p:nvPr>
            <p:ph type="title" hasCustomPrompt="1"/>
          </p:nvPr>
        </p:nvSpPr>
        <p:spPr/>
        <p:txBody>
          <a:bodyPr/>
          <a:lstStyle/>
          <a:p>
            <a:r>
              <a:rPr lang="tr-TR" altLang="zh-CN" dirty="0"/>
              <a:t>Templatesppt.com</a:t>
            </a:r>
            <a:endParaRPr lang="zh-CN" altLang="en-US" dirty="0"/>
          </a:p>
        </p:txBody>
      </p:sp>
      <p:sp>
        <p:nvSpPr>
          <p:cNvPr id="3" name="内容占位符 2">
            <a:extLst>
              <a:ext uri="{FF2B5EF4-FFF2-40B4-BE49-F238E27FC236}">
                <a16:creationId xmlns:a16="http://schemas.microsoft.com/office/drawing/2014/main" id="{B0D5ACC5-720E-4889-BC80-E3A4A0EA92E1}"/>
              </a:ext>
            </a:extLst>
          </p:cNvPr>
          <p:cNvSpPr>
            <a:spLocks noGrp="1"/>
          </p:cNvSpPr>
          <p:nvPr>
            <p:ph idx="1" hasCustomPrompt="1"/>
          </p:nvPr>
        </p:nvSpPr>
        <p:spPr/>
        <p:txBody>
          <a:bodyPr/>
          <a:lstStyle/>
          <a:p>
            <a:pPr lvl="0"/>
            <a:r>
              <a:rPr lang="en-US" altLang="zh-CN" dirty="0"/>
              <a:t>This is a demo text.</a:t>
            </a:r>
            <a:endParaRPr lang="zh-CN" altLang="en-US" dirty="0"/>
          </a:p>
          <a:p>
            <a:pPr lvl="1"/>
            <a:r>
              <a:rPr lang="en-US" altLang="zh-CN" dirty="0"/>
              <a:t>This is a demo text.</a:t>
            </a:r>
            <a:endParaRPr lang="zh-CN" altLang="en-US" dirty="0"/>
          </a:p>
          <a:p>
            <a:pPr lvl="2"/>
            <a:r>
              <a:rPr lang="en-US" altLang="zh-CN" dirty="0"/>
              <a:t>This is a demo text.</a:t>
            </a:r>
            <a:endParaRPr lang="zh-CN" altLang="en-US" dirty="0"/>
          </a:p>
          <a:p>
            <a:pPr lvl="3"/>
            <a:r>
              <a:rPr lang="en-US" altLang="zh-CN" dirty="0"/>
              <a:t>This is a demo text.</a:t>
            </a:r>
            <a:endParaRPr lang="zh-CN" altLang="en-US" dirty="0"/>
          </a:p>
          <a:p>
            <a:pPr lvl="4"/>
            <a:r>
              <a:rPr lang="tr-TR" altLang="zh-CN" dirty="0"/>
              <a:t>Thanks to Templatesppt.com</a:t>
            </a:r>
            <a:endParaRPr lang="zh-CN" altLang="en-US" dirty="0"/>
          </a:p>
        </p:txBody>
      </p:sp>
      <p:sp>
        <p:nvSpPr>
          <p:cNvPr id="4" name="日期占位符 3">
            <a:extLst>
              <a:ext uri="{FF2B5EF4-FFF2-40B4-BE49-F238E27FC236}">
                <a16:creationId xmlns:a16="http://schemas.microsoft.com/office/drawing/2014/main" id="{A04F17C7-D264-4E6D-B540-93BD3C4F11F3}"/>
              </a:ext>
            </a:extLst>
          </p:cNvPr>
          <p:cNvSpPr>
            <a:spLocks noGrp="1"/>
          </p:cNvSpPr>
          <p:nvPr>
            <p:ph type="dt" sz="half" idx="10"/>
          </p:nvPr>
        </p:nvSpPr>
        <p:spPr/>
        <p:txBody>
          <a:bodyPr/>
          <a:lstStyle/>
          <a:p>
            <a:fld id="{BBC58E1B-5923-4CAF-B9CC-D14A574623CF}" type="datetimeFigureOut">
              <a:rPr lang="zh-CN" altLang="en-US" smtClean="0"/>
              <a:t>2022/12/21</a:t>
            </a:fld>
            <a:endParaRPr lang="zh-CN" altLang="en-US"/>
          </a:p>
        </p:txBody>
      </p:sp>
      <p:sp>
        <p:nvSpPr>
          <p:cNvPr id="5" name="页脚占位符 4">
            <a:extLst>
              <a:ext uri="{FF2B5EF4-FFF2-40B4-BE49-F238E27FC236}">
                <a16:creationId xmlns:a16="http://schemas.microsoft.com/office/drawing/2014/main" id="{4E7D9222-2A75-4914-A58C-DC0EA0DBD2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6FAC89-C0D0-441F-80F7-910664F9E650}"/>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1145037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4"/>
            <a:ext cx="5386917" cy="639761"/>
          </a:xfrm>
        </p:spPr>
        <p:txBody>
          <a:bodyPr anchor="b"/>
          <a:lstStyle>
            <a:lvl1pPr marL="0" indent="0">
              <a:buNone/>
              <a:defRPr sz="2844" b="1"/>
            </a:lvl1pPr>
            <a:lvl2pPr marL="543354" indent="0">
              <a:buNone/>
              <a:defRPr sz="2438" b="1"/>
            </a:lvl2pPr>
            <a:lvl3pPr marL="1086709" indent="0">
              <a:buNone/>
              <a:defRPr sz="2167" b="1"/>
            </a:lvl3pPr>
            <a:lvl4pPr marL="1630062" indent="0">
              <a:buNone/>
              <a:defRPr sz="1896" b="1"/>
            </a:lvl4pPr>
            <a:lvl5pPr marL="2173416" indent="0">
              <a:buNone/>
              <a:defRPr sz="1896" b="1"/>
            </a:lvl5pPr>
            <a:lvl6pPr marL="2716769" indent="0">
              <a:buNone/>
              <a:defRPr sz="1896" b="1"/>
            </a:lvl6pPr>
            <a:lvl7pPr marL="3260124" indent="0">
              <a:buNone/>
              <a:defRPr sz="1896" b="1"/>
            </a:lvl7pPr>
            <a:lvl8pPr marL="3803478" indent="0">
              <a:buNone/>
              <a:defRPr sz="1896" b="1"/>
            </a:lvl8pPr>
            <a:lvl9pPr marL="4346832" indent="0">
              <a:buNone/>
              <a:defRPr sz="1896"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3951288"/>
          </a:xfrm>
        </p:spPr>
        <p:txBody>
          <a:bodyPr/>
          <a:lstStyle>
            <a:lvl1pPr>
              <a:defRPr sz="2844"/>
            </a:lvl1pPr>
            <a:lvl2pPr>
              <a:defRPr sz="2438"/>
            </a:lvl2pPr>
            <a:lvl3pPr>
              <a:defRPr sz="2167"/>
            </a:lvl3pPr>
            <a:lvl4pPr>
              <a:defRPr sz="1896"/>
            </a:lvl4pPr>
            <a:lvl5pPr>
              <a:defRPr sz="1896"/>
            </a:lvl5pPr>
            <a:lvl6pPr>
              <a:defRPr sz="1896"/>
            </a:lvl6pPr>
            <a:lvl7pPr>
              <a:defRPr sz="1896"/>
            </a:lvl7pPr>
            <a:lvl8pPr>
              <a:defRPr sz="1896"/>
            </a:lvl8pPr>
            <a:lvl9pPr>
              <a:defRPr sz="189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4"/>
            <a:ext cx="5389033" cy="639761"/>
          </a:xfrm>
        </p:spPr>
        <p:txBody>
          <a:bodyPr anchor="b"/>
          <a:lstStyle>
            <a:lvl1pPr marL="0" indent="0">
              <a:buNone/>
              <a:defRPr sz="2844" b="1"/>
            </a:lvl1pPr>
            <a:lvl2pPr marL="543354" indent="0">
              <a:buNone/>
              <a:defRPr sz="2438" b="1"/>
            </a:lvl2pPr>
            <a:lvl3pPr marL="1086709" indent="0">
              <a:buNone/>
              <a:defRPr sz="2167" b="1"/>
            </a:lvl3pPr>
            <a:lvl4pPr marL="1630062" indent="0">
              <a:buNone/>
              <a:defRPr sz="1896" b="1"/>
            </a:lvl4pPr>
            <a:lvl5pPr marL="2173416" indent="0">
              <a:buNone/>
              <a:defRPr sz="1896" b="1"/>
            </a:lvl5pPr>
            <a:lvl6pPr marL="2716769" indent="0">
              <a:buNone/>
              <a:defRPr sz="1896" b="1"/>
            </a:lvl6pPr>
            <a:lvl7pPr marL="3260124" indent="0">
              <a:buNone/>
              <a:defRPr sz="1896" b="1"/>
            </a:lvl7pPr>
            <a:lvl8pPr marL="3803478" indent="0">
              <a:buNone/>
              <a:defRPr sz="1896" b="1"/>
            </a:lvl8pPr>
            <a:lvl9pPr marL="4346832" indent="0">
              <a:buNone/>
              <a:defRPr sz="1896" b="1"/>
            </a:lvl9pPr>
          </a:lstStyle>
          <a:p>
            <a:pPr lvl="0"/>
            <a:r>
              <a:rPr lang="zh-CN" altLang="en-US"/>
              <a:t>单击此处编辑母版文本样式</a:t>
            </a:r>
          </a:p>
        </p:txBody>
      </p:sp>
      <p:sp>
        <p:nvSpPr>
          <p:cNvPr id="6" name="内容占位符 5"/>
          <p:cNvSpPr>
            <a:spLocks noGrp="1"/>
          </p:cNvSpPr>
          <p:nvPr>
            <p:ph sz="quarter" idx="4"/>
          </p:nvPr>
        </p:nvSpPr>
        <p:spPr>
          <a:xfrm>
            <a:off x="6193367" y="2174876"/>
            <a:ext cx="5389033" cy="3951288"/>
          </a:xfrm>
        </p:spPr>
        <p:txBody>
          <a:bodyPr/>
          <a:lstStyle>
            <a:lvl1pPr>
              <a:defRPr sz="2844"/>
            </a:lvl1pPr>
            <a:lvl2pPr>
              <a:defRPr sz="2438"/>
            </a:lvl2pPr>
            <a:lvl3pPr>
              <a:defRPr sz="2167"/>
            </a:lvl3pPr>
            <a:lvl4pPr>
              <a:defRPr sz="1896"/>
            </a:lvl4pPr>
            <a:lvl5pPr>
              <a:defRPr sz="1896"/>
            </a:lvl5pPr>
            <a:lvl6pPr>
              <a:defRPr sz="1896"/>
            </a:lvl6pPr>
            <a:lvl7pPr>
              <a:defRPr sz="1896"/>
            </a:lvl7pPr>
            <a:lvl8pPr>
              <a:defRPr sz="1896"/>
            </a:lvl8pPr>
            <a:lvl9pPr>
              <a:defRPr sz="189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9515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609600" y="1535114"/>
            <a:ext cx="5386917" cy="639761"/>
          </a:xfrm>
        </p:spPr>
        <p:txBody>
          <a:bodyPr anchor="b"/>
          <a:lstStyle>
            <a:lvl1pPr marL="0" indent="0">
              <a:buNone/>
              <a:defRPr sz="2844" b="1"/>
            </a:lvl1pPr>
            <a:lvl2pPr marL="543354" indent="0">
              <a:buNone/>
              <a:defRPr sz="2438" b="1"/>
            </a:lvl2pPr>
            <a:lvl3pPr marL="1086709" indent="0">
              <a:buNone/>
              <a:defRPr sz="2167" b="1"/>
            </a:lvl3pPr>
            <a:lvl4pPr marL="1630062" indent="0">
              <a:buNone/>
              <a:defRPr sz="1896" b="1"/>
            </a:lvl4pPr>
            <a:lvl5pPr marL="2173416" indent="0">
              <a:buNone/>
              <a:defRPr sz="1896" b="1"/>
            </a:lvl5pPr>
            <a:lvl6pPr marL="2716769" indent="0">
              <a:buNone/>
              <a:defRPr sz="1896" b="1"/>
            </a:lvl6pPr>
            <a:lvl7pPr marL="3260124" indent="0">
              <a:buNone/>
              <a:defRPr sz="1896" b="1"/>
            </a:lvl7pPr>
            <a:lvl8pPr marL="3803478" indent="0">
              <a:buNone/>
              <a:defRPr sz="1896" b="1"/>
            </a:lvl8pPr>
            <a:lvl9pPr marL="4346832" indent="0">
              <a:buNone/>
              <a:defRPr sz="1896"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3951288"/>
          </a:xfrm>
        </p:spPr>
        <p:txBody>
          <a:bodyPr/>
          <a:lstStyle>
            <a:lvl1pPr>
              <a:defRPr sz="2844"/>
            </a:lvl1pPr>
            <a:lvl2pPr>
              <a:defRPr sz="2438"/>
            </a:lvl2pPr>
            <a:lvl3pPr>
              <a:defRPr sz="2167"/>
            </a:lvl3pPr>
            <a:lvl4pPr>
              <a:defRPr sz="1896"/>
            </a:lvl4pPr>
            <a:lvl5pPr>
              <a:defRPr sz="1896"/>
            </a:lvl5pPr>
            <a:lvl6pPr>
              <a:defRPr sz="1896"/>
            </a:lvl6pPr>
            <a:lvl7pPr>
              <a:defRPr sz="1896"/>
            </a:lvl7pPr>
            <a:lvl8pPr>
              <a:defRPr sz="1896"/>
            </a:lvl8pPr>
            <a:lvl9pPr>
              <a:defRPr sz="189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4"/>
            <a:ext cx="5389033" cy="639761"/>
          </a:xfrm>
        </p:spPr>
        <p:txBody>
          <a:bodyPr anchor="b"/>
          <a:lstStyle>
            <a:lvl1pPr marL="0" indent="0">
              <a:buNone/>
              <a:defRPr sz="2844" b="1"/>
            </a:lvl1pPr>
            <a:lvl2pPr marL="543354" indent="0">
              <a:buNone/>
              <a:defRPr sz="2438" b="1"/>
            </a:lvl2pPr>
            <a:lvl3pPr marL="1086709" indent="0">
              <a:buNone/>
              <a:defRPr sz="2167" b="1"/>
            </a:lvl3pPr>
            <a:lvl4pPr marL="1630062" indent="0">
              <a:buNone/>
              <a:defRPr sz="1896" b="1"/>
            </a:lvl4pPr>
            <a:lvl5pPr marL="2173416" indent="0">
              <a:buNone/>
              <a:defRPr sz="1896" b="1"/>
            </a:lvl5pPr>
            <a:lvl6pPr marL="2716769" indent="0">
              <a:buNone/>
              <a:defRPr sz="1896" b="1"/>
            </a:lvl6pPr>
            <a:lvl7pPr marL="3260124" indent="0">
              <a:buNone/>
              <a:defRPr sz="1896" b="1"/>
            </a:lvl7pPr>
            <a:lvl8pPr marL="3803478" indent="0">
              <a:buNone/>
              <a:defRPr sz="1896" b="1"/>
            </a:lvl8pPr>
            <a:lvl9pPr marL="4346832" indent="0">
              <a:buNone/>
              <a:defRPr sz="1896" b="1"/>
            </a:lvl9pPr>
          </a:lstStyle>
          <a:p>
            <a:pPr lvl="0"/>
            <a:r>
              <a:rPr lang="zh-CN" altLang="en-US"/>
              <a:t>单击此处编辑母版文本样式</a:t>
            </a:r>
          </a:p>
        </p:txBody>
      </p:sp>
      <p:sp>
        <p:nvSpPr>
          <p:cNvPr id="6" name="内容占位符 5"/>
          <p:cNvSpPr>
            <a:spLocks noGrp="1"/>
          </p:cNvSpPr>
          <p:nvPr>
            <p:ph sz="quarter" idx="4"/>
          </p:nvPr>
        </p:nvSpPr>
        <p:spPr>
          <a:xfrm>
            <a:off x="6193367" y="2174876"/>
            <a:ext cx="5389033" cy="3951288"/>
          </a:xfrm>
        </p:spPr>
        <p:txBody>
          <a:bodyPr/>
          <a:lstStyle>
            <a:lvl1pPr>
              <a:defRPr sz="2844"/>
            </a:lvl1pPr>
            <a:lvl2pPr>
              <a:defRPr sz="2438"/>
            </a:lvl2pPr>
            <a:lvl3pPr>
              <a:defRPr sz="2167"/>
            </a:lvl3pPr>
            <a:lvl4pPr>
              <a:defRPr sz="1896"/>
            </a:lvl4pPr>
            <a:lvl5pPr>
              <a:defRPr sz="1896"/>
            </a:lvl5pPr>
            <a:lvl6pPr>
              <a:defRPr sz="1896"/>
            </a:lvl6pPr>
            <a:lvl7pPr>
              <a:defRPr sz="1896"/>
            </a:lvl7pPr>
            <a:lvl8pPr>
              <a:defRPr sz="1896"/>
            </a:lvl8pPr>
            <a:lvl9pPr>
              <a:defRPr sz="189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1" name="TextBox 10"/>
          <p:cNvSpPr txBox="1"/>
          <p:nvPr userDrawn="1"/>
        </p:nvSpPr>
        <p:spPr>
          <a:xfrm>
            <a:off x="438990" y="6696861"/>
            <a:ext cx="2438366" cy="127599"/>
          </a:xfrm>
          <a:prstGeom prst="rect">
            <a:avLst/>
          </a:prstGeom>
          <a:noFill/>
        </p:spPr>
        <p:txBody>
          <a:bodyPr wrap="square" rtlCol="0">
            <a:spAutoFit/>
          </a:bodyPr>
          <a:lstStyle/>
          <a:p>
            <a:pPr marL="0" marR="0" lvl="0" indent="0" defTabSz="1238555" eaLnBrk="1" fontAlgn="auto" latinLnBrk="0" hangingPunct="1">
              <a:lnSpc>
                <a:spcPct val="200000"/>
              </a:lnSpc>
              <a:spcBef>
                <a:spcPts val="0"/>
              </a:spcBef>
              <a:spcAft>
                <a:spcPts val="0"/>
              </a:spcAft>
              <a:buClrTx/>
              <a:buSzTx/>
              <a:buFontTx/>
              <a:buNone/>
              <a:tabLst/>
              <a:defRPr/>
            </a:pPr>
            <a:r>
              <a:rPr kumimoji="0" lang="en-US" altLang="zh-CN" sz="135" b="0" i="0" u="none" strike="noStrike" kern="0" cap="none" spc="0" normalizeH="0" baseline="0" noProof="0" dirty="0">
                <a:ln>
                  <a:noFill/>
                </a:ln>
                <a:solidFill>
                  <a:prstClr val="black"/>
                </a:solidFill>
                <a:effectLst/>
                <a:uLnTx/>
                <a:uFillTx/>
                <a:hlinkClick r:id="rId2"/>
              </a:rPr>
              <a:t>PPT</a:t>
            </a:r>
            <a:r>
              <a:rPr kumimoji="0" lang="zh-CN" altLang="en-US" sz="135" b="0" i="0" u="none" strike="noStrike" kern="0" cap="none" spc="0" normalizeH="0" baseline="0" noProof="0" dirty="0">
                <a:ln>
                  <a:noFill/>
                </a:ln>
                <a:solidFill>
                  <a:prstClr val="black"/>
                </a:solidFill>
                <a:effectLst/>
                <a:uLnTx/>
                <a:uFillTx/>
                <a:hlinkClick r:id="rId2"/>
              </a:rPr>
              <a:t>模板</a:t>
            </a:r>
            <a:r>
              <a:rPr kumimoji="0" lang="zh-CN" altLang="en-US" sz="135" b="0" i="0" u="none" strike="noStrike" kern="0" cap="none" spc="0" normalizeH="0" baseline="0" noProof="0" dirty="0">
                <a:ln>
                  <a:noFill/>
                </a:ln>
                <a:solidFill>
                  <a:prstClr val="black"/>
                </a:solidFill>
                <a:effectLst/>
                <a:uLnTx/>
                <a:uFillTx/>
              </a:rPr>
              <a:t> </a:t>
            </a:r>
            <a:r>
              <a:rPr kumimoji="0" lang="en-US" altLang="zh-CN" sz="135" b="0" i="0" u="none" strike="noStrike" kern="0" cap="none" spc="0" normalizeH="0" baseline="0" noProof="0" dirty="0">
                <a:ln>
                  <a:noFill/>
                </a:ln>
                <a:solidFill>
                  <a:prstClr val="black"/>
                </a:solidFill>
                <a:effectLst/>
                <a:uLnTx/>
                <a:uFillTx/>
              </a:rPr>
              <a:t>http://www.1ppt.com/moban/</a:t>
            </a:r>
            <a:r>
              <a:rPr kumimoji="0" lang="zh-CN" altLang="en-US" sz="135" b="0" i="0" u="none" strike="noStrike" kern="0" cap="none" spc="0" normalizeH="0" baseline="0" noProof="0" dirty="0">
                <a:ln>
                  <a:noFill/>
                </a:ln>
                <a:solidFill>
                  <a:prstClr val="black"/>
                </a:solidFill>
                <a:effectLst/>
                <a:uLnTx/>
                <a:uFillTx/>
              </a:rPr>
              <a:t> </a:t>
            </a:r>
            <a:endParaRPr kumimoji="0" lang="en-US" altLang="zh-CN" sz="135"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1817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9802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323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438" b="1"/>
            </a:lvl1pPr>
          </a:lstStyle>
          <a:p>
            <a:r>
              <a:rPr lang="zh-CN" altLang="en-US"/>
              <a:t>单击此处编辑母版标题样式</a:t>
            </a:r>
          </a:p>
        </p:txBody>
      </p:sp>
      <p:sp>
        <p:nvSpPr>
          <p:cNvPr id="3" name="内容占位符 2"/>
          <p:cNvSpPr>
            <a:spLocks noGrp="1"/>
          </p:cNvSpPr>
          <p:nvPr>
            <p:ph idx="1"/>
          </p:nvPr>
        </p:nvSpPr>
        <p:spPr>
          <a:xfrm>
            <a:off x="4766734" y="273050"/>
            <a:ext cx="6815667" cy="5853114"/>
          </a:xfrm>
        </p:spPr>
        <p:txBody>
          <a:bodyPr/>
          <a:lstStyle>
            <a:lvl1pPr>
              <a:defRPr sz="3793"/>
            </a:lvl1pPr>
            <a:lvl2pPr>
              <a:defRPr sz="3386"/>
            </a:lvl2pPr>
            <a:lvl3pPr>
              <a:defRPr sz="2844"/>
            </a:lvl3pPr>
            <a:lvl4pPr>
              <a:defRPr sz="2438"/>
            </a:lvl4pPr>
            <a:lvl5pPr>
              <a:defRPr sz="2438"/>
            </a:lvl5pPr>
            <a:lvl6pPr>
              <a:defRPr sz="2438"/>
            </a:lvl6pPr>
            <a:lvl7pPr>
              <a:defRPr sz="2438"/>
            </a:lvl7pPr>
            <a:lvl8pPr>
              <a:defRPr sz="2438"/>
            </a:lvl8pPr>
            <a:lvl9pPr>
              <a:defRPr sz="243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2"/>
          </a:xfrm>
        </p:spPr>
        <p:txBody>
          <a:bodyPr/>
          <a:lstStyle>
            <a:lvl1pPr marL="0" indent="0">
              <a:buNone/>
              <a:defRPr sz="1625"/>
            </a:lvl1pPr>
            <a:lvl2pPr marL="543354" indent="0">
              <a:buNone/>
              <a:defRPr sz="1490"/>
            </a:lvl2pPr>
            <a:lvl3pPr marL="1086709" indent="0">
              <a:buNone/>
              <a:defRPr sz="1219"/>
            </a:lvl3pPr>
            <a:lvl4pPr marL="1630062" indent="0">
              <a:buNone/>
              <a:defRPr sz="1084"/>
            </a:lvl4pPr>
            <a:lvl5pPr marL="2173416" indent="0">
              <a:buNone/>
              <a:defRPr sz="1084"/>
            </a:lvl5pPr>
            <a:lvl6pPr marL="2716769" indent="0">
              <a:buNone/>
              <a:defRPr sz="1084"/>
            </a:lvl6pPr>
            <a:lvl7pPr marL="3260124" indent="0">
              <a:buNone/>
              <a:defRPr sz="1084"/>
            </a:lvl7pPr>
            <a:lvl8pPr marL="3803478" indent="0">
              <a:buNone/>
              <a:defRPr sz="1084"/>
            </a:lvl8pPr>
            <a:lvl9pPr marL="4346832" indent="0">
              <a:buNone/>
              <a:defRPr sz="108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834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9" y="4800600"/>
            <a:ext cx="7315200" cy="566738"/>
          </a:xfrm>
        </p:spPr>
        <p:txBody>
          <a:bodyPr anchor="b"/>
          <a:lstStyle>
            <a:lvl1pPr algn="l">
              <a:defRPr sz="2438" b="1"/>
            </a:lvl1pPr>
          </a:lstStyle>
          <a:p>
            <a:r>
              <a:rPr lang="zh-CN" altLang="en-US"/>
              <a:t>单击此处编辑母版标题样式</a:t>
            </a:r>
          </a:p>
        </p:txBody>
      </p:sp>
      <p:sp>
        <p:nvSpPr>
          <p:cNvPr id="3" name="图片占位符 2"/>
          <p:cNvSpPr>
            <a:spLocks noGrp="1"/>
          </p:cNvSpPr>
          <p:nvPr>
            <p:ph type="pic" idx="1"/>
          </p:nvPr>
        </p:nvSpPr>
        <p:spPr>
          <a:xfrm>
            <a:off x="2389719" y="612775"/>
            <a:ext cx="7315200" cy="4114800"/>
          </a:xfrm>
        </p:spPr>
        <p:txBody>
          <a:bodyPr/>
          <a:lstStyle>
            <a:lvl1pPr marL="0" indent="0">
              <a:buNone/>
              <a:defRPr sz="3793"/>
            </a:lvl1pPr>
            <a:lvl2pPr marL="543354" indent="0">
              <a:buNone/>
              <a:defRPr sz="3386"/>
            </a:lvl2pPr>
            <a:lvl3pPr marL="1086709" indent="0">
              <a:buNone/>
              <a:defRPr sz="2844"/>
            </a:lvl3pPr>
            <a:lvl4pPr marL="1630062" indent="0">
              <a:buNone/>
              <a:defRPr sz="2438"/>
            </a:lvl4pPr>
            <a:lvl5pPr marL="2173416" indent="0">
              <a:buNone/>
              <a:defRPr sz="2438"/>
            </a:lvl5pPr>
            <a:lvl6pPr marL="2716769" indent="0">
              <a:buNone/>
              <a:defRPr sz="2438"/>
            </a:lvl6pPr>
            <a:lvl7pPr marL="3260124" indent="0">
              <a:buNone/>
              <a:defRPr sz="2438"/>
            </a:lvl7pPr>
            <a:lvl8pPr marL="3803478" indent="0">
              <a:buNone/>
              <a:defRPr sz="2438"/>
            </a:lvl8pPr>
            <a:lvl9pPr marL="4346832" indent="0">
              <a:buNone/>
              <a:defRPr sz="2438"/>
            </a:lvl9pPr>
          </a:lstStyle>
          <a:p>
            <a:endParaRPr lang="zh-CN" altLang="en-US"/>
          </a:p>
        </p:txBody>
      </p:sp>
      <p:sp>
        <p:nvSpPr>
          <p:cNvPr id="4" name="文本占位符 3"/>
          <p:cNvSpPr>
            <a:spLocks noGrp="1"/>
          </p:cNvSpPr>
          <p:nvPr>
            <p:ph type="body" sz="half" idx="2"/>
          </p:nvPr>
        </p:nvSpPr>
        <p:spPr>
          <a:xfrm>
            <a:off x="2389719" y="5367339"/>
            <a:ext cx="7315200" cy="804862"/>
          </a:xfrm>
        </p:spPr>
        <p:txBody>
          <a:bodyPr/>
          <a:lstStyle>
            <a:lvl1pPr marL="0" indent="0">
              <a:buNone/>
              <a:defRPr sz="1625"/>
            </a:lvl1pPr>
            <a:lvl2pPr marL="543354" indent="0">
              <a:buNone/>
              <a:defRPr sz="1490"/>
            </a:lvl2pPr>
            <a:lvl3pPr marL="1086709" indent="0">
              <a:buNone/>
              <a:defRPr sz="1219"/>
            </a:lvl3pPr>
            <a:lvl4pPr marL="1630062" indent="0">
              <a:buNone/>
              <a:defRPr sz="1084"/>
            </a:lvl4pPr>
            <a:lvl5pPr marL="2173416" indent="0">
              <a:buNone/>
              <a:defRPr sz="1084"/>
            </a:lvl5pPr>
            <a:lvl6pPr marL="2716769" indent="0">
              <a:buNone/>
              <a:defRPr sz="1084"/>
            </a:lvl6pPr>
            <a:lvl7pPr marL="3260124" indent="0">
              <a:buNone/>
              <a:defRPr sz="1084"/>
            </a:lvl7pPr>
            <a:lvl8pPr marL="3803478" indent="0">
              <a:buNone/>
              <a:defRPr sz="1084"/>
            </a:lvl8pPr>
            <a:lvl9pPr marL="4346832" indent="0">
              <a:buNone/>
              <a:defRPr sz="108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931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2124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1" y="274639"/>
            <a:ext cx="2743200" cy="585152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1" cy="58515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4432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lide 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A7C6D-C159-47CD-9A53-668AD4BBE746}"/>
              </a:ext>
            </a:extLst>
          </p:cNvPr>
          <p:cNvSpPr>
            <a:spLocks noGrp="1"/>
          </p:cNvSpPr>
          <p:nvPr>
            <p:ph type="title" hasCustomPrompt="1"/>
          </p:nvPr>
        </p:nvSpPr>
        <p:spPr>
          <a:xfrm>
            <a:off x="831850" y="1709738"/>
            <a:ext cx="10515600" cy="2852737"/>
          </a:xfrm>
        </p:spPr>
        <p:txBody>
          <a:bodyPr anchor="b"/>
          <a:lstStyle>
            <a:lvl1pPr>
              <a:defRPr sz="6000"/>
            </a:lvl1pPr>
          </a:lstStyle>
          <a:p>
            <a:r>
              <a:rPr lang="tr-TR" altLang="zh-CN" dirty="0"/>
              <a:t>Templatesppt.com</a:t>
            </a:r>
            <a:endParaRPr lang="zh-CN" altLang="en-US" dirty="0"/>
          </a:p>
        </p:txBody>
      </p:sp>
      <p:sp>
        <p:nvSpPr>
          <p:cNvPr id="3" name="文本占位符 2">
            <a:extLst>
              <a:ext uri="{FF2B5EF4-FFF2-40B4-BE49-F238E27FC236}">
                <a16:creationId xmlns:a16="http://schemas.microsoft.com/office/drawing/2014/main" id="{0B072288-AF78-4398-BDC0-C36BBA22B035}"/>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Presentation template and Google Slides</a:t>
            </a:r>
            <a:endParaRPr lang="zh-CN" altLang="en-US" dirty="0"/>
          </a:p>
        </p:txBody>
      </p:sp>
      <p:sp>
        <p:nvSpPr>
          <p:cNvPr id="4" name="日期占位符 3">
            <a:extLst>
              <a:ext uri="{FF2B5EF4-FFF2-40B4-BE49-F238E27FC236}">
                <a16:creationId xmlns:a16="http://schemas.microsoft.com/office/drawing/2014/main" id="{67475C9E-1872-4158-9819-8AF136A35FC3}"/>
              </a:ext>
            </a:extLst>
          </p:cNvPr>
          <p:cNvSpPr>
            <a:spLocks noGrp="1"/>
          </p:cNvSpPr>
          <p:nvPr>
            <p:ph type="dt" sz="half" idx="10"/>
          </p:nvPr>
        </p:nvSpPr>
        <p:spPr/>
        <p:txBody>
          <a:bodyPr/>
          <a:lstStyle/>
          <a:p>
            <a:fld id="{BBC58E1B-5923-4CAF-B9CC-D14A574623CF}" type="datetimeFigureOut">
              <a:rPr lang="zh-CN" altLang="en-US" smtClean="0"/>
              <a:t>2022/12/21</a:t>
            </a:fld>
            <a:endParaRPr lang="zh-CN" altLang="en-US"/>
          </a:p>
        </p:txBody>
      </p:sp>
      <p:sp>
        <p:nvSpPr>
          <p:cNvPr id="5" name="页脚占位符 4">
            <a:extLst>
              <a:ext uri="{FF2B5EF4-FFF2-40B4-BE49-F238E27FC236}">
                <a16:creationId xmlns:a16="http://schemas.microsoft.com/office/drawing/2014/main" id="{8D3D4CDC-DDE6-4FAB-BA0F-AB1A733A79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5434B5-FC20-45B2-AC33-4C0939D76D20}"/>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35834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lide 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A490E-0757-4971-A093-86BC150FF4FA}"/>
              </a:ext>
            </a:extLst>
          </p:cNvPr>
          <p:cNvSpPr>
            <a:spLocks noGrp="1"/>
          </p:cNvSpPr>
          <p:nvPr>
            <p:ph type="title" hasCustomPrompt="1"/>
          </p:nvPr>
        </p:nvSpPr>
        <p:spPr/>
        <p:txBody>
          <a:bodyPr/>
          <a:lstStyle/>
          <a:p>
            <a:r>
              <a:rPr lang="tr-TR" altLang="zh-CN" dirty="0"/>
              <a:t>Templatesppt.com</a:t>
            </a:r>
            <a:endParaRPr lang="zh-CN" altLang="en-US" dirty="0"/>
          </a:p>
        </p:txBody>
      </p:sp>
      <p:sp>
        <p:nvSpPr>
          <p:cNvPr id="3" name="内容占位符 2">
            <a:extLst>
              <a:ext uri="{FF2B5EF4-FFF2-40B4-BE49-F238E27FC236}">
                <a16:creationId xmlns:a16="http://schemas.microsoft.com/office/drawing/2014/main" id="{C0D32C1C-16E8-4561-8B01-7291D59974B0}"/>
              </a:ext>
            </a:extLst>
          </p:cNvPr>
          <p:cNvSpPr>
            <a:spLocks noGrp="1"/>
          </p:cNvSpPr>
          <p:nvPr>
            <p:ph sz="half" idx="1" hasCustomPrompt="1"/>
          </p:nvPr>
        </p:nvSpPr>
        <p:spPr>
          <a:xfrm>
            <a:off x="838200" y="1825625"/>
            <a:ext cx="5181600" cy="4351338"/>
          </a:xfrm>
        </p:spPr>
        <p:txBody>
          <a:bodyPr/>
          <a:lstStyle/>
          <a:p>
            <a:pPr lvl="0"/>
            <a:r>
              <a:rPr lang="en-US" altLang="zh-CN" dirty="0"/>
              <a:t>This is a demo text.</a:t>
            </a:r>
            <a:endParaRPr lang="zh-CN" altLang="en-US" dirty="0"/>
          </a:p>
          <a:p>
            <a:pPr lvl="1"/>
            <a:r>
              <a:rPr lang="en-US" altLang="zh-CN" dirty="0"/>
              <a:t>This is a demo text.</a:t>
            </a:r>
            <a:endParaRPr lang="zh-CN" altLang="en-US" dirty="0"/>
          </a:p>
          <a:p>
            <a:pPr lvl="2"/>
            <a:r>
              <a:rPr lang="en-US" altLang="zh-CN" dirty="0"/>
              <a:t>This is a demo text.</a:t>
            </a:r>
            <a:endParaRPr lang="zh-CN" altLang="en-US" dirty="0"/>
          </a:p>
          <a:p>
            <a:pPr lvl="3"/>
            <a:r>
              <a:rPr lang="en-US" altLang="zh-CN" dirty="0"/>
              <a:t>This is a demo text.</a:t>
            </a:r>
            <a:endParaRPr lang="zh-CN" altLang="en-US" dirty="0"/>
          </a:p>
          <a:p>
            <a:pPr lvl="4"/>
            <a:r>
              <a:rPr lang="tr-TR" altLang="zh-CN" dirty="0"/>
              <a:t>Thanks to Templatesppt.com</a:t>
            </a:r>
            <a:endParaRPr lang="zh-CN" altLang="en-US" dirty="0"/>
          </a:p>
        </p:txBody>
      </p:sp>
      <p:sp>
        <p:nvSpPr>
          <p:cNvPr id="4" name="内容占位符 3">
            <a:extLst>
              <a:ext uri="{FF2B5EF4-FFF2-40B4-BE49-F238E27FC236}">
                <a16:creationId xmlns:a16="http://schemas.microsoft.com/office/drawing/2014/main" id="{7368CDBE-F085-4B26-87B6-DBA93552B5C0}"/>
              </a:ext>
            </a:extLst>
          </p:cNvPr>
          <p:cNvSpPr>
            <a:spLocks noGrp="1"/>
          </p:cNvSpPr>
          <p:nvPr>
            <p:ph sz="half" idx="2" hasCustomPrompt="1"/>
          </p:nvPr>
        </p:nvSpPr>
        <p:spPr>
          <a:xfrm>
            <a:off x="6172200" y="1825625"/>
            <a:ext cx="5181600" cy="4351338"/>
          </a:xfrm>
        </p:spPr>
        <p:txBody>
          <a:bodyPr/>
          <a:lstStyle/>
          <a:p>
            <a:pPr lvl="0"/>
            <a:r>
              <a:rPr lang="en-US" altLang="zh-CN" dirty="0"/>
              <a:t>This is a demo text.</a:t>
            </a:r>
            <a:endParaRPr lang="zh-CN" altLang="en-US" dirty="0"/>
          </a:p>
          <a:p>
            <a:pPr lvl="1"/>
            <a:r>
              <a:rPr lang="en-US" altLang="zh-CN" dirty="0"/>
              <a:t>This is a demo text.</a:t>
            </a:r>
            <a:endParaRPr lang="zh-CN" altLang="en-US" dirty="0"/>
          </a:p>
          <a:p>
            <a:pPr lvl="2"/>
            <a:r>
              <a:rPr lang="en-US" altLang="zh-CN" dirty="0"/>
              <a:t>This is a demo text.</a:t>
            </a:r>
            <a:endParaRPr lang="zh-CN" altLang="en-US" dirty="0"/>
          </a:p>
          <a:p>
            <a:pPr lvl="3"/>
            <a:r>
              <a:rPr lang="en-US" altLang="zh-CN" dirty="0"/>
              <a:t>This is a demo text.</a:t>
            </a:r>
            <a:endParaRPr lang="zh-CN" altLang="en-US" dirty="0"/>
          </a:p>
          <a:p>
            <a:pPr lvl="4"/>
            <a:r>
              <a:rPr lang="tr-TR" altLang="zh-CN" dirty="0"/>
              <a:t>Thanks to Templatesppt.com</a:t>
            </a:r>
            <a:endParaRPr lang="zh-CN" altLang="en-US" dirty="0"/>
          </a:p>
        </p:txBody>
      </p:sp>
      <p:sp>
        <p:nvSpPr>
          <p:cNvPr id="5" name="日期占位符 4">
            <a:extLst>
              <a:ext uri="{FF2B5EF4-FFF2-40B4-BE49-F238E27FC236}">
                <a16:creationId xmlns:a16="http://schemas.microsoft.com/office/drawing/2014/main" id="{224B3762-03A4-4419-89E2-3A123B948AC3}"/>
              </a:ext>
            </a:extLst>
          </p:cNvPr>
          <p:cNvSpPr>
            <a:spLocks noGrp="1"/>
          </p:cNvSpPr>
          <p:nvPr>
            <p:ph type="dt" sz="half" idx="10"/>
          </p:nvPr>
        </p:nvSpPr>
        <p:spPr/>
        <p:txBody>
          <a:bodyPr/>
          <a:lstStyle/>
          <a:p>
            <a:fld id="{BBC58E1B-5923-4CAF-B9CC-D14A574623CF}" type="datetimeFigureOut">
              <a:rPr lang="zh-CN" altLang="en-US" smtClean="0"/>
              <a:t>2022/12/21</a:t>
            </a:fld>
            <a:endParaRPr lang="zh-CN" altLang="en-US"/>
          </a:p>
        </p:txBody>
      </p:sp>
      <p:sp>
        <p:nvSpPr>
          <p:cNvPr id="6" name="页脚占位符 5">
            <a:extLst>
              <a:ext uri="{FF2B5EF4-FFF2-40B4-BE49-F238E27FC236}">
                <a16:creationId xmlns:a16="http://schemas.microsoft.com/office/drawing/2014/main" id="{8DC28077-EA45-4D93-BB7C-81052A4C41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9E9CAE-0286-495F-87E9-CDDDAEF5CB45}"/>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1568880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lide 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E878F-26A5-407D-B38C-75A1EF7DCC8B}"/>
              </a:ext>
            </a:extLst>
          </p:cNvPr>
          <p:cNvSpPr>
            <a:spLocks noGrp="1"/>
          </p:cNvSpPr>
          <p:nvPr>
            <p:ph type="title" hasCustomPrompt="1"/>
          </p:nvPr>
        </p:nvSpPr>
        <p:spPr>
          <a:xfrm>
            <a:off x="839788" y="365125"/>
            <a:ext cx="10515600" cy="1325563"/>
          </a:xfrm>
        </p:spPr>
        <p:txBody>
          <a:bodyPr/>
          <a:lstStyle/>
          <a:p>
            <a:r>
              <a:rPr lang="tr-TR" altLang="zh-CN" dirty="0"/>
              <a:t>Templatesppt.com</a:t>
            </a:r>
            <a:endParaRPr lang="zh-CN" altLang="en-US" dirty="0"/>
          </a:p>
        </p:txBody>
      </p:sp>
      <p:sp>
        <p:nvSpPr>
          <p:cNvPr id="3" name="文本占位符 2">
            <a:extLst>
              <a:ext uri="{FF2B5EF4-FFF2-40B4-BE49-F238E27FC236}">
                <a16:creationId xmlns:a16="http://schemas.microsoft.com/office/drawing/2014/main" id="{42806A40-E156-4CA3-BB46-C077FEB117C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Presentation template and Google Slides</a:t>
            </a:r>
            <a:endParaRPr lang="zh-CN" altLang="en-US" dirty="0"/>
          </a:p>
        </p:txBody>
      </p:sp>
      <p:sp>
        <p:nvSpPr>
          <p:cNvPr id="4" name="内容占位符 3">
            <a:extLst>
              <a:ext uri="{FF2B5EF4-FFF2-40B4-BE49-F238E27FC236}">
                <a16:creationId xmlns:a16="http://schemas.microsoft.com/office/drawing/2014/main" id="{C667EC0A-1883-429B-8F73-B743C390F4BE}"/>
              </a:ext>
            </a:extLst>
          </p:cNvPr>
          <p:cNvSpPr>
            <a:spLocks noGrp="1"/>
          </p:cNvSpPr>
          <p:nvPr>
            <p:ph sz="half" idx="2" hasCustomPrompt="1"/>
          </p:nvPr>
        </p:nvSpPr>
        <p:spPr>
          <a:xfrm>
            <a:off x="839788" y="2505075"/>
            <a:ext cx="5157787" cy="3684588"/>
          </a:xfrm>
        </p:spPr>
        <p:txBody>
          <a:bodyPr/>
          <a:lstStyle/>
          <a:p>
            <a:pPr lvl="0"/>
            <a:r>
              <a:rPr lang="en-US" altLang="zh-CN" dirty="0"/>
              <a:t>This is a demo text.</a:t>
            </a:r>
            <a:endParaRPr lang="zh-CN" altLang="en-US" dirty="0"/>
          </a:p>
          <a:p>
            <a:pPr lvl="1"/>
            <a:r>
              <a:rPr lang="en-US" altLang="zh-CN" dirty="0"/>
              <a:t>This is a demo text.</a:t>
            </a:r>
            <a:endParaRPr lang="zh-CN" altLang="en-US" dirty="0"/>
          </a:p>
          <a:p>
            <a:pPr lvl="2"/>
            <a:r>
              <a:rPr lang="en-US" altLang="zh-CN" dirty="0"/>
              <a:t>This is a demo text.</a:t>
            </a:r>
            <a:endParaRPr lang="zh-CN" altLang="en-US" dirty="0"/>
          </a:p>
          <a:p>
            <a:pPr lvl="3"/>
            <a:r>
              <a:rPr lang="en-US" altLang="zh-CN" dirty="0"/>
              <a:t>This is a demo text.</a:t>
            </a:r>
            <a:endParaRPr lang="zh-CN" altLang="en-US" dirty="0"/>
          </a:p>
          <a:p>
            <a:pPr lvl="4"/>
            <a:r>
              <a:rPr lang="tr-TR" altLang="zh-CN" dirty="0"/>
              <a:t>Thanks to Templatesppt.com</a:t>
            </a:r>
            <a:endParaRPr lang="zh-CN" altLang="en-US" dirty="0"/>
          </a:p>
        </p:txBody>
      </p:sp>
      <p:sp>
        <p:nvSpPr>
          <p:cNvPr id="5" name="文本占位符 4">
            <a:extLst>
              <a:ext uri="{FF2B5EF4-FFF2-40B4-BE49-F238E27FC236}">
                <a16:creationId xmlns:a16="http://schemas.microsoft.com/office/drawing/2014/main" id="{99FAA717-F83A-439C-A5A2-9B3E4A7C838F}"/>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Presentation template and Google Slides</a:t>
            </a:r>
            <a:endParaRPr lang="zh-CN" altLang="en-US" dirty="0"/>
          </a:p>
        </p:txBody>
      </p:sp>
      <p:sp>
        <p:nvSpPr>
          <p:cNvPr id="6" name="内容占位符 5">
            <a:extLst>
              <a:ext uri="{FF2B5EF4-FFF2-40B4-BE49-F238E27FC236}">
                <a16:creationId xmlns:a16="http://schemas.microsoft.com/office/drawing/2014/main" id="{998A8E2C-B8AC-402B-AF85-4B15AC3633AB}"/>
              </a:ext>
            </a:extLst>
          </p:cNvPr>
          <p:cNvSpPr>
            <a:spLocks noGrp="1"/>
          </p:cNvSpPr>
          <p:nvPr>
            <p:ph sz="quarter" idx="4" hasCustomPrompt="1"/>
          </p:nvPr>
        </p:nvSpPr>
        <p:spPr>
          <a:xfrm>
            <a:off x="6172200" y="2505075"/>
            <a:ext cx="5183188" cy="3684588"/>
          </a:xfrm>
        </p:spPr>
        <p:txBody>
          <a:bodyPr/>
          <a:lstStyle/>
          <a:p>
            <a:pPr lvl="0"/>
            <a:r>
              <a:rPr lang="en-US" altLang="zh-CN" dirty="0"/>
              <a:t>This is a demo text.</a:t>
            </a:r>
            <a:endParaRPr lang="zh-CN" altLang="en-US" dirty="0"/>
          </a:p>
          <a:p>
            <a:pPr lvl="1"/>
            <a:r>
              <a:rPr lang="en-US" altLang="zh-CN" dirty="0"/>
              <a:t>This is a demo text.</a:t>
            </a:r>
            <a:endParaRPr lang="zh-CN" altLang="en-US" dirty="0"/>
          </a:p>
          <a:p>
            <a:pPr lvl="2"/>
            <a:r>
              <a:rPr lang="en-US" altLang="zh-CN" dirty="0"/>
              <a:t>This is a demo text.</a:t>
            </a:r>
            <a:endParaRPr lang="zh-CN" altLang="en-US" dirty="0"/>
          </a:p>
          <a:p>
            <a:pPr lvl="3"/>
            <a:r>
              <a:rPr lang="en-US" altLang="zh-CN" dirty="0"/>
              <a:t>This is a demo text.</a:t>
            </a:r>
            <a:endParaRPr lang="zh-CN" altLang="en-US" dirty="0"/>
          </a:p>
          <a:p>
            <a:pPr lvl="4"/>
            <a:r>
              <a:rPr lang="tr-TR" altLang="zh-CN" dirty="0"/>
              <a:t>Thanks to Templatesppt.com</a:t>
            </a:r>
            <a:endParaRPr lang="zh-CN" altLang="en-US" dirty="0"/>
          </a:p>
        </p:txBody>
      </p:sp>
      <p:sp>
        <p:nvSpPr>
          <p:cNvPr id="7" name="日期占位符 6">
            <a:extLst>
              <a:ext uri="{FF2B5EF4-FFF2-40B4-BE49-F238E27FC236}">
                <a16:creationId xmlns:a16="http://schemas.microsoft.com/office/drawing/2014/main" id="{22E88E68-B000-485B-89F9-00060A6FFDEB}"/>
              </a:ext>
            </a:extLst>
          </p:cNvPr>
          <p:cNvSpPr>
            <a:spLocks noGrp="1"/>
          </p:cNvSpPr>
          <p:nvPr>
            <p:ph type="dt" sz="half" idx="10"/>
          </p:nvPr>
        </p:nvSpPr>
        <p:spPr/>
        <p:txBody>
          <a:bodyPr/>
          <a:lstStyle/>
          <a:p>
            <a:fld id="{BBC58E1B-5923-4CAF-B9CC-D14A574623CF}" type="datetimeFigureOut">
              <a:rPr lang="zh-CN" altLang="en-US" smtClean="0"/>
              <a:t>2022/12/21</a:t>
            </a:fld>
            <a:endParaRPr lang="zh-CN" altLang="en-US"/>
          </a:p>
        </p:txBody>
      </p:sp>
      <p:sp>
        <p:nvSpPr>
          <p:cNvPr id="8" name="页脚占位符 7">
            <a:extLst>
              <a:ext uri="{FF2B5EF4-FFF2-40B4-BE49-F238E27FC236}">
                <a16:creationId xmlns:a16="http://schemas.microsoft.com/office/drawing/2014/main" id="{4B014B78-B649-4EEC-90A3-6E7A7D5BBE0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F4E6B48-D59B-4091-8F40-1FCEDC7C3B5E}"/>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
        <p:nvSpPr>
          <p:cNvPr id="11" name="矩形 10"/>
          <p:cNvSpPr/>
          <p:nvPr userDrawn="1"/>
        </p:nvSpPr>
        <p:spPr>
          <a:xfrm>
            <a:off x="8706228" y="63549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3679486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lide 6">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0B42C-C3EB-49FA-8D92-0CD3471B62FE}"/>
              </a:ext>
            </a:extLst>
          </p:cNvPr>
          <p:cNvSpPr>
            <a:spLocks noGrp="1"/>
          </p:cNvSpPr>
          <p:nvPr>
            <p:ph type="title" hasCustomPrompt="1"/>
          </p:nvPr>
        </p:nvSpPr>
        <p:spPr/>
        <p:txBody>
          <a:bodyPr/>
          <a:lstStyle/>
          <a:p>
            <a:r>
              <a:rPr lang="tr-TR" altLang="zh-CN" dirty="0"/>
              <a:t>Templatesppt.com</a:t>
            </a:r>
            <a:endParaRPr lang="zh-CN" altLang="en-US" dirty="0"/>
          </a:p>
        </p:txBody>
      </p:sp>
      <p:sp>
        <p:nvSpPr>
          <p:cNvPr id="3" name="日期占位符 2">
            <a:extLst>
              <a:ext uri="{FF2B5EF4-FFF2-40B4-BE49-F238E27FC236}">
                <a16:creationId xmlns:a16="http://schemas.microsoft.com/office/drawing/2014/main" id="{28945836-E41A-4B88-B342-D1223612A628}"/>
              </a:ext>
            </a:extLst>
          </p:cNvPr>
          <p:cNvSpPr>
            <a:spLocks noGrp="1"/>
          </p:cNvSpPr>
          <p:nvPr>
            <p:ph type="dt" sz="half" idx="10"/>
          </p:nvPr>
        </p:nvSpPr>
        <p:spPr/>
        <p:txBody>
          <a:bodyPr/>
          <a:lstStyle/>
          <a:p>
            <a:fld id="{BBC58E1B-5923-4CAF-B9CC-D14A574623CF}" type="datetimeFigureOut">
              <a:rPr lang="zh-CN" altLang="en-US" smtClean="0"/>
              <a:t>2022/12/21</a:t>
            </a:fld>
            <a:endParaRPr lang="zh-CN" altLang="en-US"/>
          </a:p>
        </p:txBody>
      </p:sp>
      <p:sp>
        <p:nvSpPr>
          <p:cNvPr id="4" name="页脚占位符 3">
            <a:extLst>
              <a:ext uri="{FF2B5EF4-FFF2-40B4-BE49-F238E27FC236}">
                <a16:creationId xmlns:a16="http://schemas.microsoft.com/office/drawing/2014/main" id="{EFCCE0D2-92C4-46E5-992D-143C59FD087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4DA7FE9-8E2E-494B-B8DF-C43E402BC823}"/>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999084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3C62BD-51FA-4874-9CDE-0B439A55D043}"/>
              </a:ext>
            </a:extLst>
          </p:cNvPr>
          <p:cNvSpPr>
            <a:spLocks noGrp="1"/>
          </p:cNvSpPr>
          <p:nvPr>
            <p:ph type="dt" sz="half" idx="10"/>
          </p:nvPr>
        </p:nvSpPr>
        <p:spPr/>
        <p:txBody>
          <a:bodyPr/>
          <a:lstStyle/>
          <a:p>
            <a:fld id="{BBC58E1B-5923-4CAF-B9CC-D14A574623CF}" type="datetimeFigureOut">
              <a:rPr lang="zh-CN" altLang="en-US" smtClean="0"/>
              <a:t>2022/12/21</a:t>
            </a:fld>
            <a:endParaRPr lang="zh-CN" altLang="en-US"/>
          </a:p>
        </p:txBody>
      </p:sp>
      <p:sp>
        <p:nvSpPr>
          <p:cNvPr id="3" name="页脚占位符 2">
            <a:extLst>
              <a:ext uri="{FF2B5EF4-FFF2-40B4-BE49-F238E27FC236}">
                <a16:creationId xmlns:a16="http://schemas.microsoft.com/office/drawing/2014/main" id="{E1F37A59-0B14-4152-AAD8-59B0DF53217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B830615-BC10-4C9B-9240-20F583A52662}"/>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
        <p:nvSpPr>
          <p:cNvPr id="5" name="标题 4"/>
          <p:cNvSpPr>
            <a:spLocks noGrp="1"/>
          </p:cNvSpPr>
          <p:nvPr>
            <p:ph type="title" hasCustomPrompt="1"/>
          </p:nvPr>
        </p:nvSpPr>
        <p:spPr>
          <a:xfrm>
            <a:off x="838200" y="365126"/>
            <a:ext cx="10515600" cy="826860"/>
          </a:xfrm>
        </p:spPr>
        <p:txBody>
          <a:bodyPr>
            <a:normAutofit/>
          </a:bodyPr>
          <a:lstStyle>
            <a:lvl1pPr algn="ctr">
              <a:defRPr sz="2000">
                <a:latin typeface="微软雅黑" panose="020B0503020204020204" pitchFamily="34" charset="-122"/>
                <a:ea typeface="微软雅黑" panose="020B0503020204020204" pitchFamily="34" charset="-122"/>
              </a:defRPr>
            </a:lvl1pPr>
          </a:lstStyle>
          <a:p>
            <a:r>
              <a:rPr lang="tr-TR" altLang="zh-CN" dirty="0"/>
              <a:t>Templatesppt.com</a:t>
            </a:r>
            <a:endParaRPr lang="zh-CN" altLang="en-US" dirty="0"/>
          </a:p>
        </p:txBody>
      </p:sp>
    </p:spTree>
    <p:extLst>
      <p:ext uri="{BB962C8B-B14F-4D97-AF65-F5344CB8AC3E}">
        <p14:creationId xmlns:p14="http://schemas.microsoft.com/office/powerpoint/2010/main" val="386507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lide 8">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86EDE3-4395-4F88-BD97-7E7CDB9FA43D}"/>
              </a:ext>
            </a:extLst>
          </p:cNvPr>
          <p:cNvSpPr>
            <a:spLocks noGrp="1"/>
          </p:cNvSpPr>
          <p:nvPr>
            <p:ph type="title" hasCustomPrompt="1"/>
          </p:nvPr>
        </p:nvSpPr>
        <p:spPr>
          <a:xfrm>
            <a:off x="839788" y="457200"/>
            <a:ext cx="3932237" cy="1600200"/>
          </a:xfrm>
        </p:spPr>
        <p:txBody>
          <a:bodyPr anchor="b"/>
          <a:lstStyle>
            <a:lvl1pPr>
              <a:defRPr sz="3200"/>
            </a:lvl1pPr>
          </a:lstStyle>
          <a:p>
            <a:r>
              <a:rPr lang="tr-TR" altLang="zh-CN" dirty="0"/>
              <a:t>Templatesppt.com</a:t>
            </a:r>
            <a:endParaRPr lang="zh-CN" altLang="en-US" dirty="0"/>
          </a:p>
        </p:txBody>
      </p:sp>
      <p:sp>
        <p:nvSpPr>
          <p:cNvPr id="3" name="内容占位符 2">
            <a:extLst>
              <a:ext uri="{FF2B5EF4-FFF2-40B4-BE49-F238E27FC236}">
                <a16:creationId xmlns:a16="http://schemas.microsoft.com/office/drawing/2014/main" id="{69C9A60D-9249-4B5F-9455-A6A43F1867A0}"/>
              </a:ext>
            </a:extLst>
          </p:cNvPr>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dirty="0"/>
              <a:t>This is a demo text.</a:t>
            </a:r>
            <a:endParaRPr lang="zh-CN" altLang="en-US" dirty="0"/>
          </a:p>
          <a:p>
            <a:pPr lvl="1"/>
            <a:r>
              <a:rPr lang="en-US" altLang="zh-CN" dirty="0"/>
              <a:t>This is a demo text.</a:t>
            </a:r>
            <a:endParaRPr lang="zh-CN" altLang="en-US" dirty="0"/>
          </a:p>
          <a:p>
            <a:pPr lvl="2"/>
            <a:r>
              <a:rPr lang="en-US" altLang="zh-CN" dirty="0"/>
              <a:t>This is a demo text.</a:t>
            </a:r>
            <a:endParaRPr lang="zh-CN" altLang="en-US" dirty="0"/>
          </a:p>
          <a:p>
            <a:pPr lvl="3"/>
            <a:r>
              <a:rPr lang="en-US" altLang="zh-CN" dirty="0"/>
              <a:t>This is a demo text.</a:t>
            </a:r>
            <a:endParaRPr lang="zh-CN" altLang="en-US" dirty="0"/>
          </a:p>
          <a:p>
            <a:pPr lvl="4"/>
            <a:r>
              <a:rPr lang="tr-TR" altLang="zh-CN" dirty="0"/>
              <a:t>Thanks to Templatesppt.com</a:t>
            </a:r>
            <a:endParaRPr lang="zh-CN" altLang="en-US" dirty="0"/>
          </a:p>
        </p:txBody>
      </p:sp>
      <p:sp>
        <p:nvSpPr>
          <p:cNvPr id="4" name="文本占位符 3">
            <a:extLst>
              <a:ext uri="{FF2B5EF4-FFF2-40B4-BE49-F238E27FC236}">
                <a16:creationId xmlns:a16="http://schemas.microsoft.com/office/drawing/2014/main" id="{3DC37FD2-21CA-4D35-9160-01163EBB6F2E}"/>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a:t>Presentation template and Google Slides</a:t>
            </a:r>
            <a:endParaRPr lang="zh-CN" altLang="en-US" dirty="0"/>
          </a:p>
        </p:txBody>
      </p:sp>
      <p:sp>
        <p:nvSpPr>
          <p:cNvPr id="5" name="日期占位符 4">
            <a:extLst>
              <a:ext uri="{FF2B5EF4-FFF2-40B4-BE49-F238E27FC236}">
                <a16:creationId xmlns:a16="http://schemas.microsoft.com/office/drawing/2014/main" id="{696068FC-D59E-42EE-AE0F-65AC70EAF130}"/>
              </a:ext>
            </a:extLst>
          </p:cNvPr>
          <p:cNvSpPr>
            <a:spLocks noGrp="1"/>
          </p:cNvSpPr>
          <p:nvPr>
            <p:ph type="dt" sz="half" idx="10"/>
          </p:nvPr>
        </p:nvSpPr>
        <p:spPr/>
        <p:txBody>
          <a:bodyPr/>
          <a:lstStyle/>
          <a:p>
            <a:fld id="{BBC58E1B-5923-4CAF-B9CC-D14A574623CF}" type="datetimeFigureOut">
              <a:rPr lang="zh-CN" altLang="en-US" smtClean="0"/>
              <a:t>2022/12/21</a:t>
            </a:fld>
            <a:endParaRPr lang="zh-CN" altLang="en-US"/>
          </a:p>
        </p:txBody>
      </p:sp>
      <p:sp>
        <p:nvSpPr>
          <p:cNvPr id="6" name="页脚占位符 5">
            <a:extLst>
              <a:ext uri="{FF2B5EF4-FFF2-40B4-BE49-F238E27FC236}">
                <a16:creationId xmlns:a16="http://schemas.microsoft.com/office/drawing/2014/main" id="{B186DEEA-E6C6-4B57-B157-1E148CED88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A63846-694E-4BA3-B1FD-3EA9C1BC081E}"/>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422021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de 9">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0D14-FE72-4798-8970-9CDFCED20662}"/>
              </a:ext>
            </a:extLst>
          </p:cNvPr>
          <p:cNvSpPr>
            <a:spLocks noGrp="1"/>
          </p:cNvSpPr>
          <p:nvPr>
            <p:ph type="title" hasCustomPrompt="1"/>
          </p:nvPr>
        </p:nvSpPr>
        <p:spPr>
          <a:xfrm>
            <a:off x="839788" y="457200"/>
            <a:ext cx="3932237" cy="1600200"/>
          </a:xfrm>
        </p:spPr>
        <p:txBody>
          <a:bodyPr anchor="b"/>
          <a:lstStyle>
            <a:lvl1pPr>
              <a:defRPr sz="3200"/>
            </a:lvl1pPr>
          </a:lstStyle>
          <a:p>
            <a:r>
              <a:rPr lang="tr-TR" altLang="zh-CN" dirty="0"/>
              <a:t>Templatesppt.com</a:t>
            </a:r>
            <a:endParaRPr lang="zh-CN" altLang="en-US" dirty="0"/>
          </a:p>
        </p:txBody>
      </p:sp>
      <p:sp>
        <p:nvSpPr>
          <p:cNvPr id="3" name="图片占位符 2">
            <a:extLst>
              <a:ext uri="{FF2B5EF4-FFF2-40B4-BE49-F238E27FC236}">
                <a16:creationId xmlns:a16="http://schemas.microsoft.com/office/drawing/2014/main" id="{9FA77EF6-EB07-4511-980E-921BF47E50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BB03064-31E1-4B80-AAA0-684F6AD9D44F}"/>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a:t>Presentation template and Google Slides</a:t>
            </a:r>
            <a:endParaRPr lang="zh-CN" altLang="en-US" dirty="0"/>
          </a:p>
        </p:txBody>
      </p:sp>
      <p:sp>
        <p:nvSpPr>
          <p:cNvPr id="5" name="日期占位符 4">
            <a:extLst>
              <a:ext uri="{FF2B5EF4-FFF2-40B4-BE49-F238E27FC236}">
                <a16:creationId xmlns:a16="http://schemas.microsoft.com/office/drawing/2014/main" id="{72B3B429-9BAC-47E1-88AC-53642248C3AC}"/>
              </a:ext>
            </a:extLst>
          </p:cNvPr>
          <p:cNvSpPr>
            <a:spLocks noGrp="1"/>
          </p:cNvSpPr>
          <p:nvPr>
            <p:ph type="dt" sz="half" idx="10"/>
          </p:nvPr>
        </p:nvSpPr>
        <p:spPr/>
        <p:txBody>
          <a:bodyPr/>
          <a:lstStyle/>
          <a:p>
            <a:fld id="{BBC58E1B-5923-4CAF-B9CC-D14A574623CF}" type="datetimeFigureOut">
              <a:rPr lang="zh-CN" altLang="en-US" smtClean="0"/>
              <a:t>2022/12/21</a:t>
            </a:fld>
            <a:endParaRPr lang="zh-CN" altLang="en-US"/>
          </a:p>
        </p:txBody>
      </p:sp>
      <p:sp>
        <p:nvSpPr>
          <p:cNvPr id="6" name="页脚占位符 5">
            <a:extLst>
              <a:ext uri="{FF2B5EF4-FFF2-40B4-BE49-F238E27FC236}">
                <a16:creationId xmlns:a16="http://schemas.microsoft.com/office/drawing/2014/main" id="{376D896D-0829-4DF4-99FB-86C91F206C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062671-E355-434A-AD85-F747C9C8A8C4}"/>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2731943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8B9262F-3032-494D-90C0-969EB974C3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97F3C3-A9C0-443D-93B0-C20B41F60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00BD63-5670-4677-BF00-62DF6209D9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58E1B-5923-4CAF-B9CC-D14A574623CF}" type="datetimeFigureOut">
              <a:rPr lang="zh-CN" altLang="en-US" smtClean="0"/>
              <a:t>2022/12/21</a:t>
            </a:fld>
            <a:endParaRPr lang="zh-CN" altLang="en-US"/>
          </a:p>
        </p:txBody>
      </p:sp>
      <p:sp>
        <p:nvSpPr>
          <p:cNvPr id="5" name="页脚占位符 4">
            <a:extLst>
              <a:ext uri="{FF2B5EF4-FFF2-40B4-BE49-F238E27FC236}">
                <a16:creationId xmlns:a16="http://schemas.microsoft.com/office/drawing/2014/main" id="{E40BF3D1-76EF-4DC2-A169-BD021359C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6C5D55-7E5F-4181-A809-C8DC293A1D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746A1-6C2B-4A0A-9B52-5B2A1AF6763A}" type="slidenum">
              <a:rPr lang="zh-CN" altLang="en-US" smtClean="0"/>
              <a:t>‹#›</a:t>
            </a:fld>
            <a:endParaRPr lang="zh-CN" altLang="en-US"/>
          </a:p>
        </p:txBody>
      </p:sp>
      <p:pic>
        <p:nvPicPr>
          <p:cNvPr id="7" name="图片 6">
            <a:extLst>
              <a:ext uri="{FF2B5EF4-FFF2-40B4-BE49-F238E27FC236}">
                <a16:creationId xmlns:a16="http://schemas.microsoft.com/office/drawing/2014/main" id="{6E7EF003-4D3E-4CC8-8E66-BB9477774304}"/>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rot="5400000">
            <a:off x="2703944" y="-2703945"/>
            <a:ext cx="6858002" cy="12265891"/>
          </a:xfrm>
          <a:prstGeom prst="rect">
            <a:avLst/>
          </a:prstGeom>
        </p:spPr>
      </p:pic>
      <p:pic>
        <p:nvPicPr>
          <p:cNvPr id="8" name="图片 7">
            <a:extLst>
              <a:ext uri="{FF2B5EF4-FFF2-40B4-BE49-F238E27FC236}">
                <a16:creationId xmlns:a16="http://schemas.microsoft.com/office/drawing/2014/main" id="{EF89AFA6-3DE3-4BF5-A91A-477FB646848F}"/>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rot="18874245">
            <a:off x="-1589265" y="604976"/>
            <a:ext cx="4591452" cy="4591452"/>
          </a:xfrm>
          <a:prstGeom prst="rect">
            <a:avLst/>
          </a:prstGeom>
        </p:spPr>
      </p:pic>
      <p:sp>
        <p:nvSpPr>
          <p:cNvPr id="9" name="矩形 8">
            <a:extLst>
              <a:ext uri="{FF2B5EF4-FFF2-40B4-BE49-F238E27FC236}">
                <a16:creationId xmlns:a16="http://schemas.microsoft.com/office/drawing/2014/main" id="{763F993B-02E4-4B77-A399-04BE8C5F4523}"/>
              </a:ext>
            </a:extLst>
          </p:cNvPr>
          <p:cNvSpPr/>
          <p:nvPr/>
        </p:nvSpPr>
        <p:spPr>
          <a:xfrm>
            <a:off x="641839" y="281354"/>
            <a:ext cx="10893669" cy="63128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2384EECF-0FCD-45F4-A9F9-5EE45CFA5E13}"/>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rot="18874245">
            <a:off x="9896272" y="3342313"/>
            <a:ext cx="4591452" cy="4591452"/>
          </a:xfrm>
          <a:prstGeom prst="rect">
            <a:avLst/>
          </a:prstGeom>
        </p:spPr>
      </p:pic>
      <p:sp>
        <p:nvSpPr>
          <p:cNvPr id="11" name="矩形 10">
            <a:extLst>
              <a:ext uri="{FF2B5EF4-FFF2-40B4-BE49-F238E27FC236}">
                <a16:creationId xmlns:a16="http://schemas.microsoft.com/office/drawing/2014/main" id="{F92E179E-F909-403D-A155-B4D3A20E8946}"/>
              </a:ext>
            </a:extLst>
          </p:cNvPr>
          <p:cNvSpPr/>
          <p:nvPr/>
        </p:nvSpPr>
        <p:spPr>
          <a:xfrm>
            <a:off x="12274062" y="2567354"/>
            <a:ext cx="773723" cy="488852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5137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9" name="等腰三角形 8"/>
          <p:cNvSpPr/>
          <p:nvPr userDrawn="1"/>
        </p:nvSpPr>
        <p:spPr>
          <a:xfrm flipV="1">
            <a:off x="2877356" y="-4213147"/>
            <a:ext cx="6144683" cy="5486669"/>
          </a:xfrm>
          <a:prstGeom prst="triangle">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38"/>
          </a:p>
        </p:txBody>
      </p:sp>
      <p:sp>
        <p:nvSpPr>
          <p:cNvPr id="8" name="等腰三角形 7"/>
          <p:cNvSpPr/>
          <p:nvPr userDrawn="1"/>
        </p:nvSpPr>
        <p:spPr>
          <a:xfrm>
            <a:off x="2877356" y="1273523"/>
            <a:ext cx="6144683" cy="5584478"/>
          </a:xfrm>
          <a:prstGeom prst="triangle">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38"/>
          </a:p>
        </p:txBody>
      </p:sp>
      <p:sp>
        <p:nvSpPr>
          <p:cNvPr id="2" name="标题占位符 1"/>
          <p:cNvSpPr>
            <a:spLocks noGrp="1"/>
          </p:cNvSpPr>
          <p:nvPr>
            <p:ph type="title"/>
          </p:nvPr>
        </p:nvSpPr>
        <p:spPr>
          <a:xfrm>
            <a:off x="609600" y="274638"/>
            <a:ext cx="10972801" cy="1143000"/>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1" cy="452596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1" cy="365125"/>
          </a:xfrm>
          <a:prstGeom prst="rect">
            <a:avLst/>
          </a:prstGeom>
        </p:spPr>
        <p:txBody>
          <a:bodyPr vert="horz" lIns="80229" tIns="40115" rIns="80229" bIns="40115" rtlCol="0" anchor="ctr"/>
          <a:lstStyle>
            <a:lvl1pPr algn="l">
              <a:defRPr sz="1490">
                <a:solidFill>
                  <a:schemeClr val="tx1">
                    <a:tint val="75000"/>
                  </a:schemeClr>
                </a:solidFill>
              </a:defRPr>
            </a:lvl1pPr>
          </a:lstStyle>
          <a:p>
            <a:fld id="{530820CF-B880-4189-942D-D702A7CBA730}" type="datetimeFigureOut">
              <a:rPr lang="zh-CN" altLang="en-US" smtClean="0"/>
              <a:t>2022/12/21</a:t>
            </a:fld>
            <a:endParaRPr lang="zh-CN" altLang="en-US"/>
          </a:p>
        </p:txBody>
      </p:sp>
      <p:sp>
        <p:nvSpPr>
          <p:cNvPr id="5" name="页脚占位符 4"/>
          <p:cNvSpPr>
            <a:spLocks noGrp="1"/>
          </p:cNvSpPr>
          <p:nvPr>
            <p:ph type="ftr" sz="quarter" idx="3"/>
          </p:nvPr>
        </p:nvSpPr>
        <p:spPr>
          <a:xfrm>
            <a:off x="4165601" y="6356351"/>
            <a:ext cx="3860800" cy="365125"/>
          </a:xfrm>
          <a:prstGeom prst="rect">
            <a:avLst/>
          </a:prstGeom>
        </p:spPr>
        <p:txBody>
          <a:bodyPr vert="horz" lIns="80229" tIns="40115" rIns="80229" bIns="40115" rtlCol="0" anchor="ctr"/>
          <a:lstStyle>
            <a:lvl1pPr algn="ctr">
              <a:defRPr sz="149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1" cy="365125"/>
          </a:xfrm>
          <a:prstGeom prst="rect">
            <a:avLst/>
          </a:prstGeom>
        </p:spPr>
        <p:txBody>
          <a:bodyPr vert="horz" lIns="80229" tIns="40115" rIns="80229" bIns="40115" rtlCol="0" anchor="ctr"/>
          <a:lstStyle>
            <a:lvl1pPr algn="r">
              <a:defRPr sz="149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9190293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1086709" rtl="0" eaLnBrk="1" latinLnBrk="0" hangingPunct="1">
        <a:spcBef>
          <a:spcPct val="0"/>
        </a:spcBef>
        <a:buNone/>
        <a:defRPr sz="5283" kern="1200">
          <a:solidFill>
            <a:schemeClr val="tx1"/>
          </a:solidFill>
          <a:latin typeface="+mj-lt"/>
          <a:ea typeface="+mj-ea"/>
          <a:cs typeface="+mj-cs"/>
        </a:defRPr>
      </a:lvl1pPr>
    </p:titleStyle>
    <p:bodyStyle>
      <a:lvl1pPr marL="407515" indent="-407515" algn="l" defTabSz="1086709" rtl="0" eaLnBrk="1" latinLnBrk="0" hangingPunct="1">
        <a:spcBef>
          <a:spcPct val="20000"/>
        </a:spcBef>
        <a:buFont typeface="Arial" pitchFamily="34" charset="0"/>
        <a:buChar char="•"/>
        <a:defRPr sz="3793" kern="1200">
          <a:solidFill>
            <a:schemeClr val="tx1"/>
          </a:solidFill>
          <a:latin typeface="+mn-lt"/>
          <a:ea typeface="+mn-ea"/>
          <a:cs typeface="+mn-cs"/>
        </a:defRPr>
      </a:lvl1pPr>
      <a:lvl2pPr marL="882950" indent="-339596" algn="l" defTabSz="1086709" rtl="0" eaLnBrk="1" latinLnBrk="0" hangingPunct="1">
        <a:spcBef>
          <a:spcPct val="20000"/>
        </a:spcBef>
        <a:buFont typeface="Arial" pitchFamily="34" charset="0"/>
        <a:buChar char="–"/>
        <a:defRPr sz="3386" kern="1200">
          <a:solidFill>
            <a:schemeClr val="tx1"/>
          </a:solidFill>
          <a:latin typeface="+mn-lt"/>
          <a:ea typeface="+mn-ea"/>
          <a:cs typeface="+mn-cs"/>
        </a:defRPr>
      </a:lvl2pPr>
      <a:lvl3pPr marL="1358385" indent="-271677" algn="l" defTabSz="1086709" rtl="0" eaLnBrk="1" latinLnBrk="0" hangingPunct="1">
        <a:spcBef>
          <a:spcPct val="20000"/>
        </a:spcBef>
        <a:buFont typeface="Arial" pitchFamily="34" charset="0"/>
        <a:buChar char="•"/>
        <a:defRPr sz="2844" kern="1200">
          <a:solidFill>
            <a:schemeClr val="tx1"/>
          </a:solidFill>
          <a:latin typeface="+mn-lt"/>
          <a:ea typeface="+mn-ea"/>
          <a:cs typeface="+mn-cs"/>
        </a:defRPr>
      </a:lvl3pPr>
      <a:lvl4pPr marL="1901738"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4pPr>
      <a:lvl5pPr marL="2445093"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5pPr>
      <a:lvl6pPr marL="2988447"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6pPr>
      <a:lvl7pPr marL="3531801"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7pPr>
      <a:lvl8pPr marL="4075155"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8pPr>
      <a:lvl9pPr marL="4618509"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9pPr>
    </p:bodyStyle>
    <p:otherStyle>
      <a:defPPr>
        <a:defRPr lang="zh-CN"/>
      </a:defPPr>
      <a:lvl1pPr marL="0" algn="l" defTabSz="1086709" rtl="0" eaLnBrk="1" latinLnBrk="0" hangingPunct="1">
        <a:defRPr sz="2167" kern="1200">
          <a:solidFill>
            <a:schemeClr val="tx1"/>
          </a:solidFill>
          <a:latin typeface="+mn-lt"/>
          <a:ea typeface="+mn-ea"/>
          <a:cs typeface="+mn-cs"/>
        </a:defRPr>
      </a:lvl1pPr>
      <a:lvl2pPr marL="543354" algn="l" defTabSz="1086709" rtl="0" eaLnBrk="1" latinLnBrk="0" hangingPunct="1">
        <a:defRPr sz="2167" kern="1200">
          <a:solidFill>
            <a:schemeClr val="tx1"/>
          </a:solidFill>
          <a:latin typeface="+mn-lt"/>
          <a:ea typeface="+mn-ea"/>
          <a:cs typeface="+mn-cs"/>
        </a:defRPr>
      </a:lvl2pPr>
      <a:lvl3pPr marL="1086709" algn="l" defTabSz="1086709" rtl="0" eaLnBrk="1" latinLnBrk="0" hangingPunct="1">
        <a:defRPr sz="2167" kern="1200">
          <a:solidFill>
            <a:schemeClr val="tx1"/>
          </a:solidFill>
          <a:latin typeface="+mn-lt"/>
          <a:ea typeface="+mn-ea"/>
          <a:cs typeface="+mn-cs"/>
        </a:defRPr>
      </a:lvl3pPr>
      <a:lvl4pPr marL="1630062" algn="l" defTabSz="1086709" rtl="0" eaLnBrk="1" latinLnBrk="0" hangingPunct="1">
        <a:defRPr sz="2167" kern="1200">
          <a:solidFill>
            <a:schemeClr val="tx1"/>
          </a:solidFill>
          <a:latin typeface="+mn-lt"/>
          <a:ea typeface="+mn-ea"/>
          <a:cs typeface="+mn-cs"/>
        </a:defRPr>
      </a:lvl4pPr>
      <a:lvl5pPr marL="2173416" algn="l" defTabSz="1086709" rtl="0" eaLnBrk="1" latinLnBrk="0" hangingPunct="1">
        <a:defRPr sz="2167" kern="1200">
          <a:solidFill>
            <a:schemeClr val="tx1"/>
          </a:solidFill>
          <a:latin typeface="+mn-lt"/>
          <a:ea typeface="+mn-ea"/>
          <a:cs typeface="+mn-cs"/>
        </a:defRPr>
      </a:lvl5pPr>
      <a:lvl6pPr marL="2716769" algn="l" defTabSz="1086709" rtl="0" eaLnBrk="1" latinLnBrk="0" hangingPunct="1">
        <a:defRPr sz="2167" kern="1200">
          <a:solidFill>
            <a:schemeClr val="tx1"/>
          </a:solidFill>
          <a:latin typeface="+mn-lt"/>
          <a:ea typeface="+mn-ea"/>
          <a:cs typeface="+mn-cs"/>
        </a:defRPr>
      </a:lvl6pPr>
      <a:lvl7pPr marL="3260124" algn="l" defTabSz="1086709" rtl="0" eaLnBrk="1" latinLnBrk="0" hangingPunct="1">
        <a:defRPr sz="2167" kern="1200">
          <a:solidFill>
            <a:schemeClr val="tx1"/>
          </a:solidFill>
          <a:latin typeface="+mn-lt"/>
          <a:ea typeface="+mn-ea"/>
          <a:cs typeface="+mn-cs"/>
        </a:defRPr>
      </a:lvl7pPr>
      <a:lvl8pPr marL="3803478" algn="l" defTabSz="1086709" rtl="0" eaLnBrk="1" latinLnBrk="0" hangingPunct="1">
        <a:defRPr sz="2167" kern="1200">
          <a:solidFill>
            <a:schemeClr val="tx1"/>
          </a:solidFill>
          <a:latin typeface="+mn-lt"/>
          <a:ea typeface="+mn-ea"/>
          <a:cs typeface="+mn-cs"/>
        </a:defRPr>
      </a:lvl8pPr>
      <a:lvl9pPr marL="4346832" algn="l" defTabSz="1086709" rtl="0" eaLnBrk="1" latinLnBrk="0" hangingPunct="1">
        <a:defRPr sz="21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7.xml"/><Relationship Id="rId4" Type="http://schemas.openxmlformats.org/officeDocument/2006/relationships/image" Target="../media/image108.webp"/></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image" Target="../media/image110.png"/><Relationship Id="rId2" Type="http://schemas.openxmlformats.org/officeDocument/2006/relationships/slideLayout" Target="../slideLayouts/slideLayout16.xml"/><Relationship Id="rId1" Type="http://schemas.openxmlformats.org/officeDocument/2006/relationships/tags" Target="../tags/tag18.xml"/><Relationship Id="rId6" Type="http://schemas.openxmlformats.org/officeDocument/2006/relationships/image" Target="../media/image109.png"/><Relationship Id="rId5" Type="http://schemas.microsoft.com/office/2007/relationships/hdphoto" Target="../media/hdphoto1.wdp"/><Relationship Id="rId4" Type="http://schemas.openxmlformats.org/officeDocument/2006/relationships/image" Target="../media/image83.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6.xml"/><Relationship Id="rId1" Type="http://schemas.openxmlformats.org/officeDocument/2006/relationships/tags" Target="../tags/tag19.xml"/><Relationship Id="rId5" Type="http://schemas.microsoft.com/office/2007/relationships/hdphoto" Target="../media/hdphoto1.wdp"/><Relationship Id="rId4" Type="http://schemas.openxmlformats.org/officeDocument/2006/relationships/image" Target="../media/image83.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6.xml"/><Relationship Id="rId1" Type="http://schemas.openxmlformats.org/officeDocument/2006/relationships/tags" Target="../tags/tag20.xml"/><Relationship Id="rId6" Type="http://schemas.openxmlformats.org/officeDocument/2006/relationships/image" Target="../media/image111.png"/><Relationship Id="rId5" Type="http://schemas.microsoft.com/office/2007/relationships/hdphoto" Target="../media/hdphoto1.wdp"/><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6.xml"/><Relationship Id="rId1" Type="http://schemas.openxmlformats.org/officeDocument/2006/relationships/tags" Target="../tags/tag21.xml"/><Relationship Id="rId6" Type="http://schemas.openxmlformats.org/officeDocument/2006/relationships/image" Target="../media/image112.png"/><Relationship Id="rId5" Type="http://schemas.microsoft.com/office/2007/relationships/hdphoto" Target="../media/hdphoto1.wdp"/><Relationship Id="rId4" Type="http://schemas.openxmlformats.org/officeDocument/2006/relationships/image" Target="../media/image83.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6.xml"/><Relationship Id="rId1" Type="http://schemas.openxmlformats.org/officeDocument/2006/relationships/tags" Target="../tags/tag22.xml"/><Relationship Id="rId5" Type="http://schemas.microsoft.com/office/2007/relationships/hdphoto" Target="../media/hdphoto1.wdp"/><Relationship Id="rId4" Type="http://schemas.openxmlformats.org/officeDocument/2006/relationships/image" Target="../media/image83.png"/></Relationships>
</file>

<file path=ppt/slides/_rels/slide107.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116.png"/><Relationship Id="rId2" Type="http://schemas.openxmlformats.org/officeDocument/2006/relationships/image" Target="../media/image83.png"/><Relationship Id="rId1" Type="http://schemas.openxmlformats.org/officeDocument/2006/relationships/slideLayout" Target="../slideLayouts/slideLayout1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6.xml"/><Relationship Id="rId1" Type="http://schemas.openxmlformats.org/officeDocument/2006/relationships/tags" Target="../tags/tag23.xml"/><Relationship Id="rId6" Type="http://schemas.openxmlformats.org/officeDocument/2006/relationships/image" Target="../media/image113.png"/><Relationship Id="rId5" Type="http://schemas.microsoft.com/office/2007/relationships/hdphoto" Target="../media/hdphoto1.wdp"/><Relationship Id="rId4" Type="http://schemas.openxmlformats.org/officeDocument/2006/relationships/image" Target="../media/image83.png"/></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3.png"/><Relationship Id="rId1" Type="http://schemas.openxmlformats.org/officeDocument/2006/relationships/slideLayout" Target="../slideLayouts/slideLayout17.xml"/><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6.xml"/><Relationship Id="rId1" Type="http://schemas.openxmlformats.org/officeDocument/2006/relationships/tags" Target="../tags/tag24.xml"/><Relationship Id="rId6" Type="http://schemas.openxmlformats.org/officeDocument/2006/relationships/image" Target="../media/image115.png"/><Relationship Id="rId5" Type="http://schemas.microsoft.com/office/2007/relationships/hdphoto" Target="../media/hdphoto1.wdp"/><Relationship Id="rId4" Type="http://schemas.openxmlformats.org/officeDocument/2006/relationships/image" Target="../media/image83.png"/></Relationships>
</file>

<file path=ppt/slides/_rels/slide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3.png"/><Relationship Id="rId1" Type="http://schemas.openxmlformats.org/officeDocument/2006/relationships/slideLayout" Target="../slideLayouts/slideLayout17.xml"/><Relationship Id="rId4" Type="http://schemas.openxmlformats.org/officeDocument/2006/relationships/image" Target="../media/image118.jp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6.xml"/><Relationship Id="rId1" Type="http://schemas.openxmlformats.org/officeDocument/2006/relationships/tags" Target="../tags/tag25.xml"/><Relationship Id="rId6" Type="http://schemas.openxmlformats.org/officeDocument/2006/relationships/image" Target="../media/image114.png"/><Relationship Id="rId5" Type="http://schemas.microsoft.com/office/2007/relationships/hdphoto" Target="../media/hdphoto1.wdp"/><Relationship Id="rId4" Type="http://schemas.openxmlformats.org/officeDocument/2006/relationships/image" Target="../media/image83.png"/></Relationships>
</file>

<file path=ppt/slides/_rels/slide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3.png"/><Relationship Id="rId1" Type="http://schemas.openxmlformats.org/officeDocument/2006/relationships/slideLayout" Target="../slideLayouts/slideLayout17.xml"/><Relationship Id="rId4" Type="http://schemas.openxmlformats.org/officeDocument/2006/relationships/image" Target="../media/image119.jp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microsoft.com/office/2007/relationships/hdphoto" Target="../media/hdphoto2.wdp"/><Relationship Id="rId2" Type="http://schemas.openxmlformats.org/officeDocument/2006/relationships/slideLayout" Target="../slideLayouts/slideLayout16.xml"/><Relationship Id="rId1" Type="http://schemas.openxmlformats.org/officeDocument/2006/relationships/tags" Target="../tags/tag26.xml"/><Relationship Id="rId6" Type="http://schemas.openxmlformats.org/officeDocument/2006/relationships/image" Target="../media/image116.png"/><Relationship Id="rId5" Type="http://schemas.microsoft.com/office/2007/relationships/hdphoto" Target="../media/hdphoto1.wdp"/><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3.png"/><Relationship Id="rId1" Type="http://schemas.openxmlformats.org/officeDocument/2006/relationships/slideLayout" Target="../slideLayouts/slideLayout17.xml"/><Relationship Id="rId4" Type="http://schemas.openxmlformats.org/officeDocument/2006/relationships/image" Target="../media/image120.png"/></Relationships>
</file>

<file path=ppt/slides/_rels/slide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3.png"/><Relationship Id="rId1" Type="http://schemas.openxmlformats.org/officeDocument/2006/relationships/slideLayout" Target="../slideLayouts/slideLayout17.xml"/><Relationship Id="rId4" Type="http://schemas.openxmlformats.org/officeDocument/2006/relationships/image" Target="../media/image121.png"/></Relationships>
</file>

<file path=ppt/slides/_rels/slide117.xml.rels><?xml version="1.0" encoding="UTF-8" standalone="yes"?>
<Relationships xmlns="http://schemas.openxmlformats.org/package/2006/relationships"><Relationship Id="rId8" Type="http://schemas.openxmlformats.org/officeDocument/2006/relationships/image" Target="../media/image126.png"/><Relationship Id="rId3" Type="http://schemas.microsoft.com/office/2007/relationships/hdphoto" Target="../media/hdphoto1.wdp"/><Relationship Id="rId7" Type="http://schemas.openxmlformats.org/officeDocument/2006/relationships/image" Target="../media/image125.png"/><Relationship Id="rId2" Type="http://schemas.openxmlformats.org/officeDocument/2006/relationships/image" Target="../media/image83.png"/><Relationship Id="rId1" Type="http://schemas.openxmlformats.org/officeDocument/2006/relationships/slideLayout" Target="../slideLayouts/slideLayout17.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3.png"/><Relationship Id="rId1" Type="http://schemas.openxmlformats.org/officeDocument/2006/relationships/slideLayout" Target="../slideLayouts/slideLayout17.xml"/><Relationship Id="rId4" Type="http://schemas.openxmlformats.org/officeDocument/2006/relationships/image" Target="../media/image130.png"/></Relationships>
</file>

<file path=ppt/slides/_rels/slide1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1.png"/><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3.png"/><Relationship Id="rId1" Type="http://schemas.openxmlformats.org/officeDocument/2006/relationships/slideLayout" Target="../slideLayouts/slideLayout17.xml"/><Relationship Id="rId4" Type="http://schemas.openxmlformats.org/officeDocument/2006/relationships/image" Target="../media/image132.png"/></Relationships>
</file>

<file path=ppt/slides/_rels/slide12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3.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hyperlink" Target="https://www.statista.com/statistics/265677/number-of-internet-top-level-domains-worldwide/#:~:text=As%20of%20June%202022%2C%2052.8,used%20to%20access%20web%20pages." TargetMode="Externa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7" Type="http://schemas.microsoft.com/office/2007/relationships/hdphoto" Target="../media/hdphoto1.wdp"/><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9.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hyperlink" Target="https://root-servers.or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9.png"/><Relationship Id="rId5" Type="http://schemas.openxmlformats.org/officeDocument/2006/relationships/image" Target="../media/image56.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8" Type="http://schemas.openxmlformats.org/officeDocument/2006/relationships/hyperlink" Target="https://mxtoolbox.com/dnslookup.aspx" TargetMode="External"/><Relationship Id="rId3" Type="http://schemas.openxmlformats.org/officeDocument/2006/relationships/image" Target="../media/image56.png"/><Relationship Id="rId7" Type="http://schemas.openxmlformats.org/officeDocument/2006/relationships/hyperlink" Target="https://dnschecker.org/all-dns-records-of-domain.php"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hyperlink" Target="https://geekflare.com/tools/dns-lookup" TargetMode="External"/><Relationship Id="rId5" Type="http://schemas.openxmlformats.org/officeDocument/2006/relationships/hyperlink" Target="https://www.nslookup.io/" TargetMode="External"/><Relationship Id="rId4" Type="http://schemas.openxmlformats.org/officeDocument/2006/relationships/image" Target="../media/image81.png"/><Relationship Id="rId9" Type="http://schemas.openxmlformats.org/officeDocument/2006/relationships/hyperlink" Target="https://www.dnswatch.info/"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77.xml"/><Relationship Id="rId7" Type="http://schemas.openxmlformats.org/officeDocument/2006/relationships/hyperlink" Target="https://www.cloudflare.com/learning/dns/what-is-1.1.1.1/" TargetMode="External"/><Relationship Id="rId2" Type="http://schemas.openxmlformats.org/officeDocument/2006/relationships/slideLayout" Target="../slideLayouts/slideLayout16.xml"/><Relationship Id="rId1" Type="http://schemas.openxmlformats.org/officeDocument/2006/relationships/tags" Target="../tags/tag2.xml"/><Relationship Id="rId6" Type="http://schemas.openxmlformats.org/officeDocument/2006/relationships/image" Target="../media/image84.png"/><Relationship Id="rId5" Type="http://schemas.microsoft.com/office/2007/relationships/hdphoto" Target="../media/hdphoto1.wdp"/><Relationship Id="rId10" Type="http://schemas.openxmlformats.org/officeDocument/2006/relationships/image" Target="../media/image87.svg"/><Relationship Id="rId4" Type="http://schemas.openxmlformats.org/officeDocument/2006/relationships/image" Target="../media/image83.png"/><Relationship Id="rId9"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6.xml"/><Relationship Id="rId1" Type="http://schemas.openxmlformats.org/officeDocument/2006/relationships/tags" Target="../tags/tag3.xml"/><Relationship Id="rId5" Type="http://schemas.microsoft.com/office/2007/relationships/hdphoto" Target="../media/hdphoto1.wdp"/><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6.xml"/><Relationship Id="rId1" Type="http://schemas.openxmlformats.org/officeDocument/2006/relationships/tags" Target="../tags/tag4.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hyperlink" Target="https://1.1.1.1/" TargetMode="External"/><Relationship Id="rId2" Type="http://schemas.openxmlformats.org/officeDocument/2006/relationships/slideLayout" Target="../slideLayouts/slideLayout16.xml"/><Relationship Id="rId1" Type="http://schemas.openxmlformats.org/officeDocument/2006/relationships/tags" Target="../tags/tag5.xml"/><Relationship Id="rId6" Type="http://schemas.openxmlformats.org/officeDocument/2006/relationships/image" Target="../media/image89.png"/><Relationship Id="rId5" Type="http://schemas.microsoft.com/office/2007/relationships/hdphoto" Target="../media/hdphoto1.wdp"/><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6.xml"/><Relationship Id="rId1" Type="http://schemas.openxmlformats.org/officeDocument/2006/relationships/tags" Target="../tags/tag6.xml"/><Relationship Id="rId6" Type="http://schemas.openxmlformats.org/officeDocument/2006/relationships/image" Target="../media/image84.png"/><Relationship Id="rId5" Type="http://schemas.microsoft.com/office/2007/relationships/hdphoto" Target="../media/hdphoto1.wdp"/><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6.xml"/><Relationship Id="rId1" Type="http://schemas.openxmlformats.org/officeDocument/2006/relationships/tags" Target="../tags/tag7.xml"/><Relationship Id="rId5" Type="http://schemas.microsoft.com/office/2007/relationships/hdphoto" Target="../media/hdphoto1.wdp"/><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3.xml"/><Relationship Id="rId1" Type="http://schemas.openxmlformats.org/officeDocument/2006/relationships/slideLayout" Target="../slideLayouts/slideLayout17.xm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7" Type="http://schemas.openxmlformats.org/officeDocument/2006/relationships/image" Target="../media/image93.png"/><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92.png"/><Relationship Id="rId5" Type="http://schemas.microsoft.com/office/2007/relationships/hdphoto" Target="../media/hdphoto1.wdp"/><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95.png"/><Relationship Id="rId2" Type="http://schemas.openxmlformats.org/officeDocument/2006/relationships/slideLayout" Target="../slideLayouts/slideLayout16.xml"/><Relationship Id="rId1" Type="http://schemas.openxmlformats.org/officeDocument/2006/relationships/tags" Target="../tags/tag9.xml"/><Relationship Id="rId6" Type="http://schemas.openxmlformats.org/officeDocument/2006/relationships/image" Target="../media/image94.png"/><Relationship Id="rId5" Type="http://schemas.microsoft.com/office/2007/relationships/hdphoto" Target="../media/hdphoto1.wdp"/><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6.xml"/><Relationship Id="rId1" Type="http://schemas.openxmlformats.org/officeDocument/2006/relationships/tags" Target="../tags/tag10.xml"/><Relationship Id="rId6" Type="http://schemas.openxmlformats.org/officeDocument/2006/relationships/image" Target="../media/image96.png"/><Relationship Id="rId5" Type="http://schemas.microsoft.com/office/2007/relationships/hdphoto" Target="../media/hdphoto1.wdp"/><Relationship Id="rId4" Type="http://schemas.openxmlformats.org/officeDocument/2006/relationships/image" Target="../media/image83.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6.xml"/><Relationship Id="rId1" Type="http://schemas.openxmlformats.org/officeDocument/2006/relationships/tags" Target="../tags/tag11.xml"/><Relationship Id="rId5" Type="http://schemas.microsoft.com/office/2007/relationships/hdphoto" Target="../media/hdphoto1.wdp"/><Relationship Id="rId4" Type="http://schemas.openxmlformats.org/officeDocument/2006/relationships/image" Target="../media/image83.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6.xml"/><Relationship Id="rId1" Type="http://schemas.openxmlformats.org/officeDocument/2006/relationships/tags" Target="../tags/tag12.xml"/><Relationship Id="rId5" Type="http://schemas.microsoft.com/office/2007/relationships/hdphoto" Target="../media/hdphoto1.wdp"/><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6.xml"/><Relationship Id="rId1" Type="http://schemas.openxmlformats.org/officeDocument/2006/relationships/tags" Target="../tags/tag13.xml"/><Relationship Id="rId5" Type="http://schemas.microsoft.com/office/2007/relationships/hdphoto" Target="../media/hdphoto1.wdp"/><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6.xml"/><Relationship Id="rId1" Type="http://schemas.openxmlformats.org/officeDocument/2006/relationships/tags" Target="../tags/tag14.xml"/><Relationship Id="rId6" Type="http://schemas.openxmlformats.org/officeDocument/2006/relationships/image" Target="../media/image97.png"/><Relationship Id="rId5" Type="http://schemas.microsoft.com/office/2007/relationships/hdphoto" Target="../media/hdphoto1.wdp"/><Relationship Id="rId4" Type="http://schemas.openxmlformats.org/officeDocument/2006/relationships/image" Target="../media/image83.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6.xml"/><Relationship Id="rId1" Type="http://schemas.openxmlformats.org/officeDocument/2006/relationships/tags" Target="../tags/tag15.xml"/><Relationship Id="rId6" Type="http://schemas.openxmlformats.org/officeDocument/2006/relationships/image" Target="../media/image98.png"/><Relationship Id="rId5" Type="http://schemas.microsoft.com/office/2007/relationships/hdphoto" Target="../media/hdphoto1.wdp"/><Relationship Id="rId4" Type="http://schemas.openxmlformats.org/officeDocument/2006/relationships/image" Target="../media/image83.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6.xml"/><Relationship Id="rId1" Type="http://schemas.openxmlformats.org/officeDocument/2006/relationships/tags" Target="../tags/tag16.xml"/><Relationship Id="rId5" Type="http://schemas.microsoft.com/office/2007/relationships/hdphoto" Target="../media/hdphoto1.wdp"/><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6.xml"/><Relationship Id="rId1" Type="http://schemas.openxmlformats.org/officeDocument/2006/relationships/tags" Target="../tags/tag17.xml"/><Relationship Id="rId5" Type="http://schemas.microsoft.com/office/2007/relationships/hdphoto" Target="../media/hdphoto1.wdp"/><Relationship Id="rId4" Type="http://schemas.openxmlformats.org/officeDocument/2006/relationships/image" Target="../media/image83.png"/></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4.xml"/><Relationship Id="rId1" Type="http://schemas.openxmlformats.org/officeDocument/2006/relationships/slideLayout" Target="../slideLayouts/slideLayout17.xml"/><Relationship Id="rId5" Type="http://schemas.openxmlformats.org/officeDocument/2006/relationships/image" Target="../media/image100.svg"/><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17.xml"/><Relationship Id="rId5" Type="http://schemas.openxmlformats.org/officeDocument/2006/relationships/image" Target="../media/image102.png"/><Relationship Id="rId4" Type="http://schemas.openxmlformats.org/officeDocument/2006/relationships/image" Target="../media/image101.png"/></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0.png"/><Relationship Id="rId1" Type="http://schemas.openxmlformats.org/officeDocument/2006/relationships/slideLayout" Target="../slideLayouts/slideLayout17.xml"/><Relationship Id="rId4" Type="http://schemas.openxmlformats.org/officeDocument/2006/relationships/image" Target="../media/image104.svg"/></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9186AD8-7E6B-4962-9ED2-64EBBE17B70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2703944" y="-2703945"/>
            <a:ext cx="6858002" cy="12265891"/>
          </a:xfrm>
          <a:prstGeom prst="rect">
            <a:avLst/>
          </a:prstGeom>
        </p:spPr>
      </p:pic>
      <p:sp>
        <p:nvSpPr>
          <p:cNvPr id="7" name="TextBox 12">
            <a:extLst>
              <a:ext uri="{FF2B5EF4-FFF2-40B4-BE49-F238E27FC236}">
                <a16:creationId xmlns:a16="http://schemas.microsoft.com/office/drawing/2014/main" id="{FF2E4A98-53F0-47F1-ADD7-AA17F93DAA6E}"/>
              </a:ext>
            </a:extLst>
          </p:cNvPr>
          <p:cNvSpPr txBox="1"/>
          <p:nvPr/>
        </p:nvSpPr>
        <p:spPr>
          <a:xfrm>
            <a:off x="1224084" y="4153961"/>
            <a:ext cx="8582998" cy="1015663"/>
          </a:xfrm>
          <a:prstGeom prst="rect">
            <a:avLst/>
          </a:prstGeom>
          <a:noFill/>
        </p:spPr>
        <p:txBody>
          <a:bodyPr wrap="square" rtlCol="0">
            <a:spAutoFit/>
          </a:bodyPr>
          <a:lstStyle/>
          <a:p>
            <a:r>
              <a:rPr lang="fa-IR" altLang="zh-CN" sz="6000" b="1" dirty="0">
                <a:solidFill>
                  <a:schemeClr val="bg2">
                    <a:lumMod val="10000"/>
                  </a:schemeClr>
                </a:solidFill>
                <a:latin typeface="IRANYekanFN Black" panose="020B0506030804020204" pitchFamily="34" charset="-78"/>
                <a:ea typeface="方正姚体" panose="02010601030101010101" pitchFamily="2" charset="-122"/>
                <a:cs typeface="IRANYekanFN Black" panose="020B0506030804020204" pitchFamily="34" charset="-78"/>
                <a:sym typeface="+mn-lt"/>
              </a:rPr>
              <a:t>پودمان دوم</a:t>
            </a:r>
            <a:endParaRPr lang="zh-CN" altLang="en-US" sz="6000" b="1" dirty="0">
              <a:solidFill>
                <a:schemeClr val="bg2">
                  <a:lumMod val="10000"/>
                </a:schemeClr>
              </a:solidFill>
              <a:latin typeface="IRANYekanFN Black" panose="020B0506030804020204" pitchFamily="34" charset="-78"/>
              <a:ea typeface="方正姚体" panose="02010601030101010101" pitchFamily="2" charset="-122"/>
              <a:cs typeface="IRANYekanFN Black" panose="020B0506030804020204" pitchFamily="34" charset="-78"/>
              <a:sym typeface="+mn-lt"/>
            </a:endParaRPr>
          </a:p>
        </p:txBody>
      </p:sp>
      <p:sp>
        <p:nvSpPr>
          <p:cNvPr id="8" name="圆角矩形 18">
            <a:extLst>
              <a:ext uri="{FF2B5EF4-FFF2-40B4-BE49-F238E27FC236}">
                <a16:creationId xmlns:a16="http://schemas.microsoft.com/office/drawing/2014/main" id="{7F80EB09-91BC-4E3B-8429-DECA0CDFAB34}"/>
              </a:ext>
            </a:extLst>
          </p:cNvPr>
          <p:cNvSpPr/>
          <p:nvPr/>
        </p:nvSpPr>
        <p:spPr>
          <a:xfrm>
            <a:off x="1035349" y="5265150"/>
            <a:ext cx="4480234" cy="412305"/>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altLang="zh-CN" sz="2000" spc="300" dirty="0">
                <a:solidFill>
                  <a:schemeClr val="bg1"/>
                </a:solidFill>
                <a:latin typeface="IRANYekanFN" panose="020B0506030804020204" pitchFamily="34" charset="-78"/>
                <a:ea typeface="微软雅黑" panose="020B0503020204020204" pitchFamily="34" charset="-122"/>
                <a:cs typeface="IRANYekanFN" panose="020B0506030804020204" pitchFamily="34" charset="-78"/>
              </a:rPr>
              <a:t>راه اندازی شبکه</a:t>
            </a:r>
            <a:endParaRPr lang="zh-CN" altLang="en-US" sz="2000" spc="300" dirty="0">
              <a:solidFill>
                <a:schemeClr val="bg1"/>
              </a:solidFill>
              <a:latin typeface="IRANYekanFN" panose="020B0506030804020204" pitchFamily="34" charset="-78"/>
              <a:ea typeface="微软雅黑" panose="020B0503020204020204" pitchFamily="34" charset="-122"/>
              <a:cs typeface="IRANYekanFN" panose="020B0506030804020204" pitchFamily="34" charset="-78"/>
            </a:endParaRPr>
          </a:p>
        </p:txBody>
      </p:sp>
      <p:pic>
        <p:nvPicPr>
          <p:cNvPr id="3" name="图片 2">
            <a:extLst>
              <a:ext uri="{FF2B5EF4-FFF2-40B4-BE49-F238E27FC236}">
                <a16:creationId xmlns:a16="http://schemas.microsoft.com/office/drawing/2014/main" id="{BF1AF3C0-AAC5-4970-A935-305CB06CB94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5204543">
            <a:off x="92554" y="-654481"/>
            <a:ext cx="4591452" cy="4591452"/>
          </a:xfrm>
          <a:prstGeom prst="rect">
            <a:avLst/>
          </a:prstGeom>
        </p:spPr>
      </p:pic>
      <p:sp>
        <p:nvSpPr>
          <p:cNvPr id="5" name="AutoShape 4" descr="Data, fire, firewall, firewalls, network, security, server icon - Free  download">
            <a:extLst>
              <a:ext uri="{FF2B5EF4-FFF2-40B4-BE49-F238E27FC236}">
                <a16:creationId xmlns:a16="http://schemas.microsoft.com/office/drawing/2014/main" id="{A25DB75F-40BB-4B9D-A29E-B9C7BEFC5A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D2D40C8B-9A06-4FA6-ABA4-530C359B5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8439" y="695270"/>
            <a:ext cx="2763421" cy="2763421"/>
          </a:xfrm>
          <a:prstGeom prst="rect">
            <a:avLst/>
          </a:prstGeom>
        </p:spPr>
      </p:pic>
      <p:sp>
        <p:nvSpPr>
          <p:cNvPr id="10" name="Rounded Rectangle 7">
            <a:extLst>
              <a:ext uri="{FF2B5EF4-FFF2-40B4-BE49-F238E27FC236}">
                <a16:creationId xmlns:a16="http://schemas.microsoft.com/office/drawing/2014/main" id="{AD7A94D0-3AD5-4FE2-B367-52BC5698CDC7}"/>
              </a:ext>
            </a:extLst>
          </p:cNvPr>
          <p:cNvSpPr/>
          <p:nvPr/>
        </p:nvSpPr>
        <p:spPr>
          <a:xfrm>
            <a:off x="219681" y="171233"/>
            <a:ext cx="2008805" cy="360040"/>
          </a:xfrm>
          <a:prstGeom prst="roundRect">
            <a:avLst>
              <a:gd name="adj" fmla="val 50000"/>
            </a:avLst>
          </a:prstGeom>
          <a:solidFill>
            <a:schemeClr val="bg1">
              <a:alpha val="0"/>
            </a:schemeClr>
          </a:solidFill>
          <a:ln w="158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altLang="ko-KR" sz="2000" b="1" dirty="0">
                <a:solidFill>
                  <a:schemeClr val="tx2"/>
                </a:solidFill>
                <a:latin typeface="IRANYekanFN" panose="020B0506030804020204" pitchFamily="34" charset="-78"/>
                <a:cs typeface="IRANYekanFN" panose="020B0506030804020204" pitchFamily="34" charset="-78"/>
              </a:rPr>
              <a:t>آذر 1401</a:t>
            </a:r>
            <a:endParaRPr lang="ko-KR" altLang="en-US" sz="2000" b="1" dirty="0">
              <a:solidFill>
                <a:schemeClr val="tx2"/>
              </a:solidFill>
              <a:latin typeface="IRANYekanFN" panose="020B0506030804020204" pitchFamily="34" charset="-78"/>
              <a:cs typeface="IRANYekanFN" panose="020B0506030804020204" pitchFamily="34" charset="-78"/>
            </a:endParaRPr>
          </a:p>
        </p:txBody>
      </p:sp>
    </p:spTree>
    <p:extLst>
      <p:ext uri="{BB962C8B-B14F-4D97-AF65-F5344CB8AC3E}">
        <p14:creationId xmlns:p14="http://schemas.microsoft.com/office/powerpoint/2010/main" val="25751407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0D5FE2D-E42F-4F6C-B469-C954238174F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170983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DECD-280F-069A-E90E-265C6FD7A682}"/>
              </a:ext>
            </a:extLst>
          </p:cNvPr>
          <p:cNvSpPr>
            <a:spLocks noGrp="1"/>
          </p:cNvSpPr>
          <p:nvPr>
            <p:ph type="title"/>
          </p:nvPr>
        </p:nvSpPr>
        <p:spPr>
          <a:xfrm>
            <a:off x="906845" y="115673"/>
            <a:ext cx="10972801" cy="1137848"/>
          </a:xfrm>
        </p:spPr>
        <p:txBody>
          <a:bodyPr>
            <a:normAutofit/>
          </a:bodyPr>
          <a:lstStyle/>
          <a:p>
            <a:pPr algn="l"/>
            <a:r>
              <a:rPr kumimoji="1" lang="en-US" sz="3251"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Public</a:t>
            </a:r>
            <a:r>
              <a:rPr kumimoji="1" lang="en-US" sz="3251" b="1" kern="0" dirty="0">
                <a:latin typeface="IRANYekanFN Black" panose="020B0506030804020204" pitchFamily="34" charset="-78"/>
                <a:ea typeface="Noto Sans S Chinese Thin" panose="020B0200000000000000" pitchFamily="34" charset="-122"/>
                <a:cs typeface="IRANYekanFN Black" panose="020B0506030804020204" pitchFamily="34" charset="-78"/>
              </a:rPr>
              <a:t> DNS</a:t>
            </a:r>
          </a:p>
        </p:txBody>
      </p:sp>
      <p:sp>
        <p:nvSpPr>
          <p:cNvPr id="3" name="Content Placeholder 2">
            <a:extLst>
              <a:ext uri="{FF2B5EF4-FFF2-40B4-BE49-F238E27FC236}">
                <a16:creationId xmlns:a16="http://schemas.microsoft.com/office/drawing/2014/main" id="{5C687762-251A-6187-AF92-BDB7BD06C54F}"/>
              </a:ext>
            </a:extLst>
          </p:cNvPr>
          <p:cNvSpPr>
            <a:spLocks noGrp="1"/>
          </p:cNvSpPr>
          <p:nvPr>
            <p:ph idx="1"/>
          </p:nvPr>
        </p:nvSpPr>
        <p:spPr>
          <a:xfrm>
            <a:off x="731595" y="1185703"/>
            <a:ext cx="10972801" cy="4876732"/>
          </a:xfrm>
        </p:spPr>
        <p:txBody>
          <a:bodyPr>
            <a:normAutofit/>
          </a:bodyPr>
          <a:lstStyle/>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به طور خلاصه مفهوم سرویس دهنده های عمومی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را بررسی می کنیم. شما هر روز هنگام مرور از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استفاده می کنید.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یکی از پر استفاده ترین سیستم ها در جهان است. این توسط همه افرادی که در اینترنت جستجو می کنند استفاده می شود و نه تنها به آنها محدود می شود، بلکه توسط دستگاه های اینترنتی (اینترنت اشیا) و بسیاری موارد دیگر نیز استفاده می شود.</a:t>
            </a:r>
            <a:endParaRPr kumimoji="1" lang="fa-IR" sz="1896"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endParaRPr>
          </a:p>
          <a:p>
            <a:pPr marL="0" indent="0" algn="r" rtl="1">
              <a:lnSpc>
                <a:spcPct val="150000"/>
              </a:lnSpc>
              <a:buNone/>
            </a:pPr>
            <a:r>
              <a:rPr kumimoji="1" lang="fa-IR" sz="2167"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سرور عمومی </a:t>
            </a:r>
            <a:r>
              <a:rPr kumimoji="1" lang="en-US" sz="2167" b="1" kern="0" dirty="0">
                <a:latin typeface="IRANYekanFN Black" panose="020B0506030804020204" pitchFamily="34" charset="-78"/>
                <a:ea typeface="Noto Sans S Chinese Thin" panose="020B0200000000000000" pitchFamily="34" charset="-122"/>
                <a:cs typeface="IRANYekanFN Black" panose="020B0506030804020204" pitchFamily="34" charset="-78"/>
              </a:rPr>
              <a:t>DNS</a:t>
            </a:r>
            <a:r>
              <a:rPr kumimoji="1" lang="en-US" sz="2167"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 </a:t>
            </a:r>
            <a:r>
              <a:rPr kumimoji="1" lang="fa-IR" sz="2167"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 </a:t>
            </a:r>
            <a:r>
              <a:rPr kumimoji="1" lang="fa-IR" sz="2167" b="1" kern="0" dirty="0">
                <a:latin typeface="IRANYekanFN Black" panose="020B0506030804020204" pitchFamily="34" charset="-78"/>
                <a:ea typeface="Noto Sans S Chinese Thin" panose="020B0200000000000000" pitchFamily="34" charset="-122"/>
                <a:cs typeface="IRANYekanFN Black" panose="020B0506030804020204" pitchFamily="34" charset="-78"/>
              </a:rPr>
              <a:t>چیست؟</a:t>
            </a:r>
          </a:p>
          <a:p>
            <a:pPr marL="0" indent="0" algn="r" rtl="1">
              <a:lnSpc>
                <a:spcPct val="150000"/>
              </a:lnSpc>
              <a:buNone/>
            </a:pPr>
            <a:endParaRPr kumimoji="1" lang="fa-IR" sz="1219" b="1" kern="0" dirty="0">
              <a:latin typeface="IRANYekanFN Black" panose="020B0506030804020204" pitchFamily="34" charset="-78"/>
              <a:ea typeface="Noto Sans S Chinese Thin" panose="020B0200000000000000" pitchFamily="34" charset="-122"/>
              <a:cs typeface="IRANYekanFN Black" panose="020B0506030804020204" pitchFamily="34" charset="-78"/>
            </a:endParaRP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یک سرور عمومی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سروری است که اطلاعات زیادی در مورد اینکه کدام وب سایت بر روی کدام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میزبانی شده است دارد. هنگامی که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یک وب سایت را به یک آدرس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حل می کند، ممکن است مجبور شود از چندین سرور سؤال کند. سرورهای عمومی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اطلاعاتی را در مورد اینکه کدام سرورهای دیگر در پایین خط باید پرسیده شوند را حفظ می کنند.</a:t>
            </a:r>
          </a:p>
          <a:p>
            <a:pPr marL="0" indent="0" algn="r" rtl="1">
              <a:lnSpc>
                <a:spcPct val="150000"/>
              </a:lnSpc>
              <a:buNone/>
            </a:pPr>
            <a:endParaRPr lang="fa-IR"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رایانه شما از یک سرور عمومی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(اگر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ISP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شما با این کار تداخل نداشته باشد) استفاده می کند تا به شما در باز کردن وب سایت های مورد علاقه خود کمک کند. استفاده از یک سرور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عمومی قابل اعتماد است و بسیار تشویق می شود، زیرا همچنین تجربه مرور شما را (تا حدی جزئی) سرعت می بخشد. یکی از پرکاربردترین سرورهای عمومی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گوگل است</a:t>
            </a:r>
          </a:p>
        </p:txBody>
      </p:sp>
      <p:pic>
        <p:nvPicPr>
          <p:cNvPr id="4" name="图片 6">
            <a:extLst>
              <a:ext uri="{FF2B5EF4-FFF2-40B4-BE49-F238E27FC236}">
                <a16:creationId xmlns:a16="http://schemas.microsoft.com/office/drawing/2014/main" id="{F6974B77-D390-92BB-A6A7-6714EB4A8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9459551">
            <a:off x="363735" y="194512"/>
            <a:ext cx="491731" cy="687902"/>
          </a:xfrm>
          <a:prstGeom prst="rect">
            <a:avLst/>
          </a:prstGeom>
        </p:spPr>
      </p:pic>
    </p:spTree>
    <p:extLst>
      <p:ext uri="{BB962C8B-B14F-4D97-AF65-F5344CB8AC3E}">
        <p14:creationId xmlns:p14="http://schemas.microsoft.com/office/powerpoint/2010/main" val="394275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6199-4BE4-065D-5B0E-0627D9C51895}"/>
              </a:ext>
            </a:extLst>
          </p:cNvPr>
          <p:cNvSpPr>
            <a:spLocks noGrp="1"/>
          </p:cNvSpPr>
          <p:nvPr>
            <p:ph type="title"/>
          </p:nvPr>
        </p:nvSpPr>
        <p:spPr/>
        <p:txBody>
          <a:bodyPr>
            <a:noAutofit/>
          </a:bodyPr>
          <a:lstStyle/>
          <a:p>
            <a:pPr algn="l" rtl="1"/>
            <a:r>
              <a:rPr lang="fa-IR" sz="3251" dirty="0"/>
              <a:t>	</a:t>
            </a:r>
            <a:r>
              <a:rPr kumimoji="1" lang="fa-IR"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t>تفاوت بین </a:t>
            </a:r>
            <a:r>
              <a:rPr kumimoji="1" lang="en-US" sz="2709" b="1" kern="0" dirty="0">
                <a:solidFill>
                  <a:srgbClr val="2000FF"/>
                </a:solidFill>
                <a:latin typeface="IRANYekanFN Black" panose="020B0506030804020204" pitchFamily="34" charset="-78"/>
                <a:ea typeface="Noto Sans S Chinese Thin" panose="020B0200000000000000" pitchFamily="34" charset="-122"/>
                <a:cs typeface="IRANYekanFN Black" panose="020B0506030804020204" pitchFamily="34" charset="-78"/>
              </a:rPr>
              <a:t>DNS </a:t>
            </a:r>
            <a:r>
              <a:rPr kumimoji="1" lang="fa-IR" sz="2709" b="1" kern="0" dirty="0">
                <a:solidFill>
                  <a:srgbClr val="2000FF"/>
                </a:solidFill>
                <a:latin typeface="IRANYekanFN Black" panose="020B0506030804020204" pitchFamily="34" charset="-78"/>
                <a:ea typeface="Noto Sans S Chinese Thin" panose="020B0200000000000000" pitchFamily="34" charset="-122"/>
                <a:cs typeface="IRANYekanFN Black" panose="020B0506030804020204" pitchFamily="34" charset="-78"/>
              </a:rPr>
              <a:t>عمومی </a:t>
            </a:r>
            <a:r>
              <a:rPr kumimoji="1" lang="fa-IR"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t>و </a:t>
            </a:r>
            <a:r>
              <a:rPr kumimoji="1" lang="en-US" sz="2709" b="1" kern="0" dirty="0">
                <a:solidFill>
                  <a:srgbClr val="2000FF"/>
                </a:solidFill>
                <a:latin typeface="IRANYekanFN Black" panose="020B0506030804020204" pitchFamily="34" charset="-78"/>
                <a:ea typeface="Noto Sans S Chinese Thin" panose="020B0200000000000000" pitchFamily="34" charset="-122"/>
                <a:cs typeface="IRANYekanFN Black" panose="020B0506030804020204" pitchFamily="34" charset="-78"/>
              </a:rPr>
              <a:t>DNS </a:t>
            </a:r>
            <a:r>
              <a:rPr kumimoji="1" lang="fa-IR" sz="2709" b="1" kern="0" dirty="0">
                <a:solidFill>
                  <a:srgbClr val="2000FF"/>
                </a:solidFill>
                <a:latin typeface="IRANYekanFN Black" panose="020B0506030804020204" pitchFamily="34" charset="-78"/>
                <a:ea typeface="Noto Sans S Chinese Thin" panose="020B0200000000000000" pitchFamily="34" charset="-122"/>
                <a:cs typeface="IRANYekanFN Black" panose="020B0506030804020204" pitchFamily="34" charset="-78"/>
              </a:rPr>
              <a:t>خصوصی </a:t>
            </a:r>
            <a:r>
              <a:rPr kumimoji="1" lang="fa-IR"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t>چیست؟</a:t>
            </a:r>
            <a:br>
              <a:rPr kumimoji="1" lang="fa-IR"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br>
            <a:endParaRPr kumimoji="1" lang="en-US" sz="2709" b="1" kern="0" dirty="0">
              <a:latin typeface="IRANYekanFN Black" panose="020B0506030804020204" pitchFamily="34" charset="-78"/>
              <a:ea typeface="Noto Sans S Chinese Thin" panose="020B0200000000000000" pitchFamily="34" charset="-122"/>
              <a:cs typeface="IRANYekanFN Black" panose="020B0506030804020204" pitchFamily="34" charset="-78"/>
            </a:endParaRPr>
          </a:p>
        </p:txBody>
      </p:sp>
      <p:sp>
        <p:nvSpPr>
          <p:cNvPr id="3" name="Content Placeholder 2">
            <a:extLst>
              <a:ext uri="{FF2B5EF4-FFF2-40B4-BE49-F238E27FC236}">
                <a16:creationId xmlns:a16="http://schemas.microsoft.com/office/drawing/2014/main" id="{C381FF52-92B8-8217-E1BA-875E8587E638}"/>
              </a:ext>
            </a:extLst>
          </p:cNvPr>
          <p:cNvSpPr>
            <a:spLocks noGrp="1"/>
          </p:cNvSpPr>
          <p:nvPr>
            <p:ph idx="1"/>
          </p:nvPr>
        </p:nvSpPr>
        <p:spPr>
          <a:xfrm>
            <a:off x="926664" y="1176217"/>
            <a:ext cx="10972801" cy="4983752"/>
          </a:xfrm>
        </p:spPr>
        <p:txBody>
          <a:bodyPr/>
          <a:lstStyle/>
          <a:p>
            <a:pPr marL="0" indent="0" algn="r" rtl="1">
              <a:buNone/>
            </a:pP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عمومی به سلسله مراتب عظیم سرورهای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اشاره دارد که برای هر کسی در اینترنت قابل دسترسی است.</a:t>
            </a:r>
            <a:endParaRPr lang="en-US"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lnSpc>
                <a:spcPct val="150000"/>
              </a:lnSpc>
              <a:buNone/>
            </a:pPr>
            <a:endParaRPr lang="en-US"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lnSpc>
                <a:spcPct val="150000"/>
              </a:lnSpc>
              <a:buNone/>
            </a:pP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خصوصی (</a:t>
            </a:r>
            <a:r>
              <a:rPr lang="fa-IR" sz="1490" b="1" dirty="0">
                <a:solidFill>
                  <a:srgbClr val="2000FF"/>
                </a:solidFill>
                <a:latin typeface="IRANYekanFN" panose="020B0506030804020204" pitchFamily="34" charset="-78"/>
                <a:cs typeface="IRANYekanFN" panose="020B0506030804020204" pitchFamily="34" charset="-78"/>
              </a:rPr>
              <a:t>که گاهی اوقات </a:t>
            </a:r>
            <a:r>
              <a:rPr lang="en-US" sz="1490" b="1" dirty="0">
                <a:solidFill>
                  <a:srgbClr val="2000FF"/>
                </a:solidFill>
                <a:latin typeface="IRANYekanFN" panose="020B0506030804020204" pitchFamily="34" charset="-78"/>
                <a:cs typeface="IRANYekanFN" panose="020B0506030804020204" pitchFamily="34" charset="-78"/>
              </a:rPr>
              <a:t>DNS </a:t>
            </a:r>
            <a:r>
              <a:rPr lang="fa-IR" sz="1490" b="1" dirty="0">
                <a:solidFill>
                  <a:srgbClr val="2000FF"/>
                </a:solidFill>
                <a:latin typeface="IRANYekanFN" panose="020B0506030804020204" pitchFamily="34" charset="-78"/>
                <a:cs typeface="IRANYekanFN" panose="020B0506030804020204" pitchFamily="34" charset="-78"/>
              </a:rPr>
              <a:t>داخلی نیز نامیده می شود</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به سلسله مراتب کوچکتری از سرورهای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شاید فقط یک سرور منفرد، شاید بیشتر) اشاره دارد که فقط برای کاربران یک شبکه خصوصی، معمولاً شبکه داخلی سازمان، قابل دسترسی است. به دلایل امنیتی، این سرورها نباید از خارج از شبکه خصوصی قابل دسترسی باشند، اگرچه عکس آن معمولاً صادق نیست: سرورهای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خصوصی مجاز هستند برای ارائه وضوح نام های اینترنتی از سرورهای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عمومی پرس و جو کنند.</a:t>
            </a:r>
          </a:p>
          <a:p>
            <a:pPr marL="0" indent="0" algn="r" rtl="1">
              <a:lnSpc>
                <a:spcPct val="150000"/>
              </a:lnSpc>
              <a:buNone/>
            </a:pPr>
            <a:endParaRPr lang="fa-IR"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نمونه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عمومی </a:t>
            </a:r>
          </a:p>
          <a:p>
            <a:pPr marL="0" indent="0" algn="r" rtl="1">
              <a:lnSpc>
                <a:spcPct val="150000"/>
              </a:lnSpc>
              <a:buNone/>
            </a:pPr>
            <a:endParaRPr lang="fa-IR"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buNone/>
            </a:pPr>
            <a:endParaRPr lang="en-US"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buNone/>
            </a:pPr>
            <a:endParaRPr lang="en-US" sz="1490" b="1" dirty="0">
              <a:solidFill>
                <a:schemeClr val="tx1">
                  <a:lumMod val="65000"/>
                  <a:lumOff val="35000"/>
                </a:schemeClr>
              </a:solidFill>
              <a:latin typeface="IRANYekanFN" panose="020B0506030804020204" pitchFamily="34" charset="-78"/>
              <a:cs typeface="IRANYekanFN" panose="020B0506030804020204" pitchFamily="34" charset="-78"/>
            </a:endParaRPr>
          </a:p>
        </p:txBody>
      </p:sp>
      <p:pic>
        <p:nvPicPr>
          <p:cNvPr id="11" name="Graphic 10">
            <a:extLst>
              <a:ext uri="{FF2B5EF4-FFF2-40B4-BE49-F238E27FC236}">
                <a16:creationId xmlns:a16="http://schemas.microsoft.com/office/drawing/2014/main" id="{E3A883B7-106C-A20C-A1C8-CD48E733C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9" y="3341013"/>
            <a:ext cx="3706317" cy="3706317"/>
          </a:xfrm>
          <a:prstGeom prst="rect">
            <a:avLst/>
          </a:prstGeom>
        </p:spPr>
      </p:pic>
      <p:pic>
        <p:nvPicPr>
          <p:cNvPr id="15" name="Picture 14">
            <a:extLst>
              <a:ext uri="{FF2B5EF4-FFF2-40B4-BE49-F238E27FC236}">
                <a16:creationId xmlns:a16="http://schemas.microsoft.com/office/drawing/2014/main" id="{0FE6E334-2E28-16E4-3A0E-951A94CA44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1208" y="4306813"/>
            <a:ext cx="4828049" cy="2136412"/>
          </a:xfrm>
          <a:prstGeom prst="rect">
            <a:avLst/>
          </a:prstGeom>
        </p:spPr>
      </p:pic>
    </p:spTree>
    <p:extLst>
      <p:ext uri="{BB962C8B-B14F-4D97-AF65-F5344CB8AC3E}">
        <p14:creationId xmlns:p14="http://schemas.microsoft.com/office/powerpoint/2010/main" val="311817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09082"/>
          </a:xfrm>
          <a:prstGeom prst="rect">
            <a:avLst/>
          </a:prstGeom>
          <a:noFill/>
        </p:spPr>
        <p:txBody>
          <a:bodyPr wrap="square" lIns="91281" tIns="45641" rIns="91281" bIns="45641">
            <a:spAutoFit/>
          </a:bodyPr>
          <a:lstStyle/>
          <a:p>
            <a:pPr algn="r" defTabSz="609404" rtl="1">
              <a:defRPr/>
            </a:pPr>
            <a:r>
              <a:rPr kumimoji="1" lang="fa-IR" altLang="zh-CN"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ابزار </a:t>
            </a:r>
            <a:r>
              <a:rPr kumimoji="1" lang="en-US" altLang="zh-CN" sz="2709" b="1" kern="0" dirty="0" err="1">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nslookup</a:t>
            </a:r>
            <a:endParaRPr kumimoji="1" lang="zh-CN" altLang="en-US"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en-US" sz="2167" b="1" dirty="0" err="1">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NSLookup</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556324"/>
            <a:ext cx="10822204" cy="1464953"/>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یکی از دستورات محیط کامندلاین یا ترمینال برای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 دستور </a:t>
            </a:r>
            <a:r>
              <a:rPr lang="en-US" sz="1761" b="1" dirty="0" err="1">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Nslookup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است.</a:t>
            </a:r>
            <a:endPar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endParaRP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در این دستور میتوان رکورد های مختلف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را از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درخواست کرد!</a:t>
            </a:r>
            <a:endPar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endParaRP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هم به صورت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lookup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و هم به صورت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Reverse lookup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 </a:t>
            </a:r>
          </a:p>
        </p:txBody>
      </p:sp>
      <p:pic>
        <p:nvPicPr>
          <p:cNvPr id="8" name="Picture 7">
            <a:extLst>
              <a:ext uri="{FF2B5EF4-FFF2-40B4-BE49-F238E27FC236}">
                <a16:creationId xmlns:a16="http://schemas.microsoft.com/office/drawing/2014/main" id="{6F0071B5-07B5-98FD-A81B-F471594966BF}"/>
              </a:ext>
            </a:extLst>
          </p:cNvPr>
          <p:cNvPicPr>
            <a:picLocks noChangeAspect="1"/>
          </p:cNvPicPr>
          <p:nvPr/>
        </p:nvPicPr>
        <p:blipFill>
          <a:blip r:embed="rId6"/>
          <a:stretch>
            <a:fillRect/>
          </a:stretch>
        </p:blipFill>
        <p:spPr>
          <a:xfrm>
            <a:off x="7266416" y="3701276"/>
            <a:ext cx="4180698" cy="2387127"/>
          </a:xfrm>
          <a:prstGeom prst="rect">
            <a:avLst/>
          </a:prstGeom>
        </p:spPr>
      </p:pic>
      <p:sp>
        <p:nvSpPr>
          <p:cNvPr id="9" name="矩形 19">
            <a:extLst>
              <a:ext uri="{FF2B5EF4-FFF2-40B4-BE49-F238E27FC236}">
                <a16:creationId xmlns:a16="http://schemas.microsoft.com/office/drawing/2014/main" id="{8869B35D-8044-DFF0-374F-0512EC798177}"/>
              </a:ext>
            </a:extLst>
          </p:cNvPr>
          <p:cNvSpPr/>
          <p:nvPr/>
        </p:nvSpPr>
        <p:spPr>
          <a:xfrm>
            <a:off x="4539588" y="3097791"/>
            <a:ext cx="2726828" cy="515975"/>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مثال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Reverse </a:t>
            </a:r>
            <a:r>
              <a:rPr lang="en-US" sz="1761" b="1" dirty="0" err="1">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Nslookup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a:t>
            </a:r>
          </a:p>
        </p:txBody>
      </p:sp>
      <p:sp>
        <p:nvSpPr>
          <p:cNvPr id="10" name="矩形 19">
            <a:extLst>
              <a:ext uri="{FF2B5EF4-FFF2-40B4-BE49-F238E27FC236}">
                <a16:creationId xmlns:a16="http://schemas.microsoft.com/office/drawing/2014/main" id="{1CE76538-D90B-19EB-244D-51406A8AD063}"/>
              </a:ext>
            </a:extLst>
          </p:cNvPr>
          <p:cNvSpPr/>
          <p:nvPr/>
        </p:nvSpPr>
        <p:spPr>
          <a:xfrm>
            <a:off x="8924505" y="3026501"/>
            <a:ext cx="2726828" cy="515975"/>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مثال </a:t>
            </a:r>
            <a:r>
              <a:rPr lang="en-US" sz="1761" b="1" dirty="0" err="1">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Nslookup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a:t>
            </a:r>
          </a:p>
        </p:txBody>
      </p:sp>
      <p:pic>
        <p:nvPicPr>
          <p:cNvPr id="12" name="Picture 11">
            <a:extLst>
              <a:ext uri="{FF2B5EF4-FFF2-40B4-BE49-F238E27FC236}">
                <a16:creationId xmlns:a16="http://schemas.microsoft.com/office/drawing/2014/main" id="{6FDC94C8-C427-2198-8AF4-5435F06C7C2C}"/>
              </a:ext>
            </a:extLst>
          </p:cNvPr>
          <p:cNvPicPr>
            <a:picLocks noChangeAspect="1"/>
          </p:cNvPicPr>
          <p:nvPr/>
        </p:nvPicPr>
        <p:blipFill>
          <a:blip r:embed="rId7"/>
          <a:stretch>
            <a:fillRect/>
          </a:stretch>
        </p:blipFill>
        <p:spPr>
          <a:xfrm>
            <a:off x="1219268" y="3772244"/>
            <a:ext cx="3329074" cy="2245189"/>
          </a:xfrm>
          <a:prstGeom prst="rect">
            <a:avLst/>
          </a:prstGeom>
        </p:spPr>
      </p:pic>
    </p:spTree>
    <p:custDataLst>
      <p:tags r:id="rId1"/>
    </p:custDataLst>
    <p:extLst>
      <p:ext uri="{BB962C8B-B14F-4D97-AF65-F5344CB8AC3E}">
        <p14:creationId xmlns:p14="http://schemas.microsoft.com/office/powerpoint/2010/main" val="1464196270"/>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09082"/>
          </a:xfrm>
          <a:prstGeom prst="rect">
            <a:avLst/>
          </a:prstGeom>
          <a:noFill/>
        </p:spPr>
        <p:txBody>
          <a:bodyPr wrap="square" lIns="91281" tIns="45641" rIns="91281" bIns="45641">
            <a:spAutoFit/>
          </a:bodyPr>
          <a:lstStyle/>
          <a:p>
            <a:pPr algn="r" defTabSz="609404" rtl="1">
              <a:defRPr/>
            </a:pPr>
            <a:r>
              <a:rPr kumimoji="1" lang="fa-IR" altLang="zh-CN"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ابزار </a:t>
            </a:r>
            <a:r>
              <a:rPr kumimoji="1" lang="en-US" altLang="zh-CN" sz="2709" b="1" kern="0" dirty="0" err="1">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nslookup</a:t>
            </a:r>
            <a:endParaRPr kumimoji="1" lang="zh-CN" altLang="en-US"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پارامتر های دستور </a:t>
            </a:r>
            <a:r>
              <a:rPr lang="en-US" sz="2167" b="1" dirty="0" err="1">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nslookup</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556323"/>
            <a:ext cx="10822204" cy="515975"/>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دستور دارای پارامترهای است که در بدست آوردن اطلاعات موردنظر کمک شایانی میکنند.</a:t>
            </a:r>
          </a:p>
        </p:txBody>
      </p:sp>
      <p:graphicFrame>
        <p:nvGraphicFramePr>
          <p:cNvPr id="6" name="Table 6">
            <a:extLst>
              <a:ext uri="{FF2B5EF4-FFF2-40B4-BE49-F238E27FC236}">
                <a16:creationId xmlns:a16="http://schemas.microsoft.com/office/drawing/2014/main" id="{9193C788-7C46-63A9-D16A-F4228F2EC129}"/>
              </a:ext>
            </a:extLst>
          </p:cNvPr>
          <p:cNvGraphicFramePr>
            <a:graphicFrameLocks noGrp="1"/>
          </p:cNvGraphicFramePr>
          <p:nvPr/>
        </p:nvGraphicFramePr>
        <p:xfrm>
          <a:off x="536526" y="2232421"/>
          <a:ext cx="11025268" cy="3467947"/>
        </p:xfrm>
        <a:graphic>
          <a:graphicData uri="http://schemas.openxmlformats.org/drawingml/2006/table">
            <a:tbl>
              <a:tblPr firstRow="1" bandRow="1">
                <a:tableStyleId>{5C22544A-7EE6-4342-B048-85BDC9FD1C3A}</a:tableStyleId>
              </a:tblPr>
              <a:tblGrid>
                <a:gridCol w="6339752">
                  <a:extLst>
                    <a:ext uri="{9D8B030D-6E8A-4147-A177-3AD203B41FA5}">
                      <a16:colId xmlns:a16="http://schemas.microsoft.com/office/drawing/2014/main" val="2373693021"/>
                    </a:ext>
                  </a:extLst>
                </a:gridCol>
                <a:gridCol w="2926039">
                  <a:extLst>
                    <a:ext uri="{9D8B030D-6E8A-4147-A177-3AD203B41FA5}">
                      <a16:colId xmlns:a16="http://schemas.microsoft.com/office/drawing/2014/main" val="724835336"/>
                    </a:ext>
                  </a:extLst>
                </a:gridCol>
                <a:gridCol w="1759477">
                  <a:extLst>
                    <a:ext uri="{9D8B030D-6E8A-4147-A177-3AD203B41FA5}">
                      <a16:colId xmlns:a16="http://schemas.microsoft.com/office/drawing/2014/main" val="1396280256"/>
                    </a:ext>
                  </a:extLst>
                </a:gridCol>
              </a:tblGrid>
              <a:tr h="571197">
                <a:tc>
                  <a:txBody>
                    <a:bodyPr/>
                    <a:lstStyle/>
                    <a:p>
                      <a:pPr algn="ctr"/>
                      <a:r>
                        <a:rPr lang="fa-IR" sz="2900" dirty="0">
                          <a:latin typeface="IRANYekan" panose="020B0506030804020204" pitchFamily="34" charset="-78"/>
                          <a:cs typeface="IRANYekan" panose="020B0506030804020204" pitchFamily="34" charset="-78"/>
                        </a:rPr>
                        <a:t>توضیح</a:t>
                      </a:r>
                      <a:endParaRPr lang="en-US" sz="2900"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a:r>
                        <a:rPr lang="fa-IR" sz="2900" dirty="0">
                          <a:latin typeface="IRANYekan" panose="020B0506030804020204" pitchFamily="34" charset="-78"/>
                          <a:cs typeface="IRANYekan" panose="020B0506030804020204" pitchFamily="34" charset="-78"/>
                        </a:rPr>
                        <a:t>مثال</a:t>
                      </a:r>
                      <a:endParaRPr lang="en-US" sz="2900"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a:r>
                        <a:rPr lang="fa-IR" sz="2900" dirty="0">
                          <a:latin typeface="IRANYekan" panose="020B0506030804020204" pitchFamily="34" charset="-78"/>
                          <a:cs typeface="IRANYekan" panose="020B0506030804020204" pitchFamily="34" charset="-78"/>
                        </a:rPr>
                        <a:t>پارامتر</a:t>
                      </a:r>
                      <a:endParaRPr lang="en-US" sz="2900" dirty="0">
                        <a:latin typeface="IRANYekan" panose="020B0506030804020204" pitchFamily="34" charset="-78"/>
                        <a:cs typeface="IRANYekan" panose="020B0506030804020204" pitchFamily="34" charset="-78"/>
                      </a:endParaRPr>
                    </a:p>
                  </a:txBody>
                  <a:tcPr marL="123855" marR="123855" marT="61928" marB="61928" anchor="ctr"/>
                </a:tc>
                <a:extLst>
                  <a:ext uri="{0D108BD9-81ED-4DB2-BD59-A6C34878D82A}">
                    <a16:rowId xmlns:a16="http://schemas.microsoft.com/office/drawing/2014/main" val="1435540403"/>
                  </a:ext>
                </a:extLst>
              </a:tr>
              <a:tr h="571197">
                <a:tc>
                  <a:txBody>
                    <a:bodyPr/>
                    <a:lstStyle/>
                    <a:p>
                      <a:pPr algn="ctr"/>
                      <a:r>
                        <a:rPr lang="fa-IR" sz="1600" dirty="0">
                          <a:latin typeface="IRANYekan" panose="020B0506030804020204" pitchFamily="34" charset="-78"/>
                          <a:cs typeface="IRANYekan" panose="020B0506030804020204" pitchFamily="34" charset="-78"/>
                        </a:rPr>
                        <a:t>نوع رکوردی که باید جست‌وجو شود را تعیین میکند</a:t>
                      </a:r>
                      <a:endParaRPr lang="en-US" sz="1600"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a:r>
                        <a:rPr lang="en-US" sz="2900" dirty="0">
                          <a:latin typeface="IRANYekan" panose="020B0506030804020204" pitchFamily="34" charset="-78"/>
                          <a:cs typeface="IRANYekan" panose="020B0506030804020204" pitchFamily="34" charset="-78"/>
                        </a:rPr>
                        <a:t>-type=mx</a:t>
                      </a:r>
                    </a:p>
                  </a:txBody>
                  <a:tcPr marL="123855" marR="123855" marT="61928" marB="61928" anchor="ctr"/>
                </a:tc>
                <a:tc>
                  <a:txBody>
                    <a:bodyPr/>
                    <a:lstStyle/>
                    <a:p>
                      <a:pPr algn="ctr"/>
                      <a:r>
                        <a:rPr lang="en-US" sz="2900" dirty="0">
                          <a:latin typeface="IRANYekan" panose="020B0506030804020204" pitchFamily="34" charset="-78"/>
                          <a:cs typeface="IRANYekan" panose="020B0506030804020204" pitchFamily="34" charset="-78"/>
                        </a:rPr>
                        <a:t>-type=?</a:t>
                      </a:r>
                    </a:p>
                  </a:txBody>
                  <a:tcPr marL="123855" marR="123855" marT="61928" marB="61928" anchor="ctr"/>
                </a:tc>
                <a:extLst>
                  <a:ext uri="{0D108BD9-81ED-4DB2-BD59-A6C34878D82A}">
                    <a16:rowId xmlns:a16="http://schemas.microsoft.com/office/drawing/2014/main" val="528850063"/>
                  </a:ext>
                </a:extLst>
              </a:tr>
              <a:tr h="571197">
                <a:tc>
                  <a:txBody>
                    <a:bodyPr/>
                    <a:lstStyle/>
                    <a:p>
                      <a:pPr algn="ctr"/>
                      <a:r>
                        <a:rPr lang="fa-IR" sz="1600" dirty="0">
                          <a:latin typeface="IRANYekan" panose="020B0506030804020204" pitchFamily="34" charset="-78"/>
                          <a:cs typeface="IRANYekan" panose="020B0506030804020204" pitchFamily="34" charset="-78"/>
                        </a:rPr>
                        <a:t>پورتی که باید جست‌وجو شود را تعیین میکند</a:t>
                      </a:r>
                      <a:endParaRPr lang="en-US" sz="1600"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a:r>
                        <a:rPr lang="en-US" sz="2900" dirty="0">
                          <a:latin typeface="IRANYekan" panose="020B0506030804020204" pitchFamily="34" charset="-78"/>
                          <a:cs typeface="IRANYekan" panose="020B0506030804020204" pitchFamily="34" charset="-78"/>
                        </a:rPr>
                        <a:t>-port=80</a:t>
                      </a:r>
                    </a:p>
                  </a:txBody>
                  <a:tcPr marL="123855" marR="123855" marT="61928" marB="61928" anchor="ctr"/>
                </a:tc>
                <a:tc>
                  <a:txBody>
                    <a:bodyPr/>
                    <a:lstStyle/>
                    <a:p>
                      <a:pPr algn="ctr"/>
                      <a:r>
                        <a:rPr lang="en-US" sz="2900" dirty="0">
                          <a:latin typeface="IRANYekan" panose="020B0506030804020204" pitchFamily="34" charset="-78"/>
                          <a:cs typeface="IRANYekan" panose="020B0506030804020204" pitchFamily="34" charset="-78"/>
                        </a:rPr>
                        <a:t>-port=?</a:t>
                      </a:r>
                    </a:p>
                  </a:txBody>
                  <a:tcPr marL="123855" marR="123855" marT="61928" marB="61928" anchor="ctr"/>
                </a:tc>
                <a:extLst>
                  <a:ext uri="{0D108BD9-81ED-4DB2-BD59-A6C34878D82A}">
                    <a16:rowId xmlns:a16="http://schemas.microsoft.com/office/drawing/2014/main" val="1894103395"/>
                  </a:ext>
                </a:extLst>
              </a:tr>
              <a:tr h="571197">
                <a:tc>
                  <a:txBody>
                    <a:bodyPr/>
                    <a:lstStyle/>
                    <a:p>
                      <a:pPr algn="ctr"/>
                      <a:r>
                        <a:rPr lang="fa-IR" sz="1600" dirty="0">
                          <a:latin typeface="IRANYekan" panose="020B0506030804020204" pitchFamily="34" charset="-78"/>
                          <a:cs typeface="IRANYekan" panose="020B0506030804020204" pitchFamily="34" charset="-78"/>
                        </a:rPr>
                        <a:t>اطلاعات دیباگ رو نمایش می‌دهد</a:t>
                      </a:r>
                      <a:endParaRPr lang="en-US" sz="1600"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en-US" sz="2900" dirty="0">
                          <a:latin typeface="IRANYekan" panose="020B0506030804020204" pitchFamily="34" charset="-78"/>
                          <a:cs typeface="IRANYekan" panose="020B0506030804020204" pitchFamily="34" charset="-78"/>
                        </a:rPr>
                        <a:t>-debug</a:t>
                      </a:r>
                    </a:p>
                  </a:txBody>
                  <a:tcPr marL="123855" marR="123855" marT="61928" marB="61928" anchor="ctr"/>
                </a:tc>
                <a:tc>
                  <a:txBody>
                    <a:bodyPr/>
                    <a:lstStyle/>
                    <a:p>
                      <a:pPr algn="ctr"/>
                      <a:r>
                        <a:rPr lang="en-US" sz="2900" dirty="0">
                          <a:latin typeface="IRANYekan" panose="020B0506030804020204" pitchFamily="34" charset="-78"/>
                          <a:cs typeface="IRANYekan" panose="020B0506030804020204" pitchFamily="34" charset="-78"/>
                        </a:rPr>
                        <a:t>-debug</a:t>
                      </a:r>
                    </a:p>
                  </a:txBody>
                  <a:tcPr marL="123855" marR="123855" marT="61928" marB="61928" anchor="ctr"/>
                </a:tc>
                <a:extLst>
                  <a:ext uri="{0D108BD9-81ED-4DB2-BD59-A6C34878D82A}">
                    <a16:rowId xmlns:a16="http://schemas.microsoft.com/office/drawing/2014/main" val="2771322118"/>
                  </a:ext>
                </a:extLst>
              </a:tr>
              <a:tr h="1465879">
                <a:tc>
                  <a:txBody>
                    <a:bodyPr/>
                    <a:lstStyle/>
                    <a:p>
                      <a:pPr algn="ctr" rtl="0"/>
                      <a:r>
                        <a:rPr lang="fa-IR" sz="1600" dirty="0">
                          <a:latin typeface="IRANYekan" panose="020B0506030804020204" pitchFamily="34" charset="-78"/>
                          <a:cs typeface="IRANYekan" panose="020B0506030804020204" pitchFamily="34" charset="-78"/>
                        </a:rPr>
                        <a:t>زمان مجاز برای پاسخگویی سرور را مشخص کنید</a:t>
                      </a:r>
                      <a:endParaRPr lang="en-US" sz="1600"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a:r>
                        <a:rPr lang="en-US" sz="2900" dirty="0">
                          <a:latin typeface="IRANYekan" panose="020B0506030804020204" pitchFamily="34" charset="-78"/>
                          <a:cs typeface="IRANYekan" panose="020B0506030804020204" pitchFamily="34" charset="-78"/>
                        </a:rPr>
                        <a:t>-timeout=120</a:t>
                      </a:r>
                    </a:p>
                  </a:txBody>
                  <a:tcPr marL="123855" marR="123855" marT="61928" marB="61928" anchor="ctr"/>
                </a:tc>
                <a:tc>
                  <a:txBody>
                    <a:bodyPr/>
                    <a:lstStyle/>
                    <a:p>
                      <a:pPr algn="ctr"/>
                      <a:r>
                        <a:rPr lang="en-US" sz="2900" dirty="0">
                          <a:latin typeface="IRANYekan" panose="020B0506030804020204" pitchFamily="34" charset="-78"/>
                          <a:cs typeface="IRANYekan" panose="020B0506030804020204" pitchFamily="34" charset="-78"/>
                        </a:rPr>
                        <a:t>-timeout=?</a:t>
                      </a:r>
                    </a:p>
                  </a:txBody>
                  <a:tcPr marL="123855" marR="123855" marT="61928" marB="61928" anchor="ctr"/>
                </a:tc>
                <a:extLst>
                  <a:ext uri="{0D108BD9-81ED-4DB2-BD59-A6C34878D82A}">
                    <a16:rowId xmlns:a16="http://schemas.microsoft.com/office/drawing/2014/main" val="2410403761"/>
                  </a:ext>
                </a:extLst>
              </a:tr>
              <a:tr h="1018537">
                <a:tc>
                  <a:txBody>
                    <a:bodyPr/>
                    <a:lstStyle/>
                    <a:p>
                      <a:pPr algn="ctr"/>
                      <a:r>
                        <a:rPr lang="fa-IR" sz="1600" dirty="0">
                          <a:latin typeface="IRANYekan" panose="020B0506030804020204" pitchFamily="34" charset="-78"/>
                          <a:cs typeface="IRANYekan" panose="020B0506030804020204" pitchFamily="34" charset="-78"/>
                        </a:rPr>
                        <a:t>تمام رکورد های مربوط به دامین را برمیگرداند</a:t>
                      </a:r>
                      <a:endParaRPr lang="en-US" sz="1600"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a:r>
                        <a:rPr lang="en-US" sz="2900" dirty="0">
                          <a:latin typeface="IRANYekan" panose="020B0506030804020204" pitchFamily="34" charset="-78"/>
                          <a:cs typeface="IRANYekan" panose="020B0506030804020204" pitchFamily="34" charset="-78"/>
                        </a:rPr>
                        <a:t>-type=any</a:t>
                      </a:r>
                    </a:p>
                  </a:txBody>
                  <a:tcPr marL="123855" marR="123855" marT="61928" marB="61928" anchor="ctr"/>
                </a:tc>
                <a:tc>
                  <a:txBody>
                    <a:bodyPr/>
                    <a:lstStyle/>
                    <a:p>
                      <a:pPr algn="ctr"/>
                      <a:r>
                        <a:rPr lang="en-US" sz="2900" dirty="0">
                          <a:latin typeface="IRANYekan" panose="020B0506030804020204" pitchFamily="34" charset="-78"/>
                          <a:cs typeface="IRANYekan" panose="020B0506030804020204" pitchFamily="34" charset="-78"/>
                        </a:rPr>
                        <a:t>-type=any</a:t>
                      </a:r>
                    </a:p>
                  </a:txBody>
                  <a:tcPr marL="123855" marR="123855" marT="61928" marB="61928" anchor="ctr"/>
                </a:tc>
                <a:extLst>
                  <a:ext uri="{0D108BD9-81ED-4DB2-BD59-A6C34878D82A}">
                    <a16:rowId xmlns:a16="http://schemas.microsoft.com/office/drawing/2014/main" val="1814080568"/>
                  </a:ext>
                </a:extLst>
              </a:tr>
              <a:tr h="1465879">
                <a:tc>
                  <a:txBody>
                    <a:bodyPr/>
                    <a:lstStyle/>
                    <a:p>
                      <a:pPr algn="ctr"/>
                      <a:r>
                        <a:rPr lang="fa-IR" sz="1600" dirty="0">
                          <a:latin typeface="IRANYekan" panose="020B0506030804020204" pitchFamily="34" charset="-78"/>
                          <a:cs typeface="IRANYekan" panose="020B0506030804020204" pitchFamily="34" charset="-78"/>
                        </a:rPr>
                        <a:t>دامین موردنظر برای جست و جو را مشخص میکند</a:t>
                      </a:r>
                      <a:endParaRPr lang="en-US" sz="1600"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a:r>
                        <a:rPr lang="en-US" sz="2900" dirty="0">
                          <a:latin typeface="IRANYekan" panose="020B0506030804020204" pitchFamily="34" charset="-78"/>
                          <a:cs typeface="IRANYekan" panose="020B0506030804020204" pitchFamily="34" charset="-78"/>
                        </a:rPr>
                        <a:t>-domain=google.com</a:t>
                      </a:r>
                    </a:p>
                  </a:txBody>
                  <a:tcPr marL="123855" marR="123855" marT="61928" marB="61928" anchor="ctr"/>
                </a:tc>
                <a:tc>
                  <a:txBody>
                    <a:bodyPr/>
                    <a:lstStyle/>
                    <a:p>
                      <a:pPr algn="ctr"/>
                      <a:r>
                        <a:rPr lang="en-US" sz="2900" dirty="0">
                          <a:latin typeface="IRANYekan" panose="020B0506030804020204" pitchFamily="34" charset="-78"/>
                          <a:cs typeface="IRANYekan" panose="020B0506030804020204" pitchFamily="34" charset="-78"/>
                        </a:rPr>
                        <a:t>-domain=?</a:t>
                      </a:r>
                    </a:p>
                  </a:txBody>
                  <a:tcPr marL="123855" marR="123855" marT="61928" marB="61928" anchor="ctr"/>
                </a:tc>
                <a:extLst>
                  <a:ext uri="{0D108BD9-81ED-4DB2-BD59-A6C34878D82A}">
                    <a16:rowId xmlns:a16="http://schemas.microsoft.com/office/drawing/2014/main" val="395834995"/>
                  </a:ext>
                </a:extLst>
              </a:tr>
            </a:tbl>
          </a:graphicData>
        </a:graphic>
      </p:graphicFrame>
    </p:spTree>
    <p:custDataLst>
      <p:tags r:id="rId1"/>
    </p:custDataLst>
    <p:extLst>
      <p:ext uri="{BB962C8B-B14F-4D97-AF65-F5344CB8AC3E}">
        <p14:creationId xmlns:p14="http://schemas.microsoft.com/office/powerpoint/2010/main" val="1351866690"/>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09082"/>
          </a:xfrm>
          <a:prstGeom prst="rect">
            <a:avLst/>
          </a:prstGeom>
          <a:noFill/>
        </p:spPr>
        <p:txBody>
          <a:bodyPr wrap="square" lIns="91281" tIns="45641" rIns="91281" bIns="45641">
            <a:spAutoFit/>
          </a:bodyPr>
          <a:lstStyle/>
          <a:p>
            <a:pPr algn="r" defTabSz="609404" rtl="1">
              <a:defRPr/>
            </a:pPr>
            <a:r>
              <a:rPr kumimoji="1" lang="en-US" altLang="zh-CN"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 Spoofing</a:t>
            </a:r>
            <a:endParaRPr kumimoji="1" lang="zh-CN" altLang="en-US"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حمله جعل سرور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556324"/>
            <a:ext cx="10822204" cy="1464953"/>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تا به حال به این فکر کردید که اگر یه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یه آدرس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اشتباهی رو برامون بفرسته چه اتفاقی میوفته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ممکنه شما یه ترافیکی کوچیکی رو به سمت یه سرور روانه کنید ... ولی اگر اون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عمومی باشه چی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کار به </a:t>
            </a:r>
            <a:r>
              <a:rPr lang="fa-IR"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جاهای باریک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میکشه متاسفانه </a:t>
            </a:r>
            <a:r>
              <a:rPr lang="fa-IR"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a:t>
            </a:r>
          </a:p>
        </p:txBody>
      </p:sp>
      <p:sp>
        <p:nvSpPr>
          <p:cNvPr id="5" name="矩形 19">
            <a:extLst>
              <a:ext uri="{FF2B5EF4-FFF2-40B4-BE49-F238E27FC236}">
                <a16:creationId xmlns:a16="http://schemas.microsoft.com/office/drawing/2014/main" id="{E67270F9-CBBB-2146-AF4C-CBC9196F9B8E}"/>
              </a:ext>
            </a:extLst>
          </p:cNvPr>
          <p:cNvSpPr/>
          <p:nvPr/>
        </p:nvSpPr>
        <p:spPr>
          <a:xfrm>
            <a:off x="829129" y="2914707"/>
            <a:ext cx="10822204" cy="3362908"/>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خب حالا بیایم به این فکر کنیم که یه نفر از قصد خودش رو به جای اون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اصلی و بزرگ جا بزنه و آدرس‌های نادرستی به دیگران بده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میشه حمله جعل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 ( به زبان خودمونی تر )</a:t>
            </a:r>
            <a:endPar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endParaRPr>
          </a:p>
          <a:p>
            <a:pPr algn="r" defTabSz="1086709" rtl="1" fontAlgn="base">
              <a:lnSpc>
                <a:spcPts val="3657"/>
              </a:lnSpc>
            </a:pPr>
            <a:endPar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endParaRPr>
          </a:p>
          <a:p>
            <a:pPr algn="r" defTabSz="1086709" rtl="1" fontAlgn="base">
              <a:lnSpc>
                <a:spcPts val="3657"/>
              </a:lnSpc>
            </a:pPr>
            <a:endPar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endParaRPr>
          </a:p>
          <a:p>
            <a:pPr algn="r" defTabSz="1086709" rtl="1" fontAlgn="base">
              <a:lnSpc>
                <a:spcPts val="3657"/>
              </a:lnSpc>
            </a:pPr>
            <a:endPar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endParaRP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به قسمت هکری ماجرا خوش اومدید !</a:t>
            </a:r>
          </a:p>
        </p:txBody>
      </p:sp>
      <p:pic>
        <p:nvPicPr>
          <p:cNvPr id="7" name="Picture 6">
            <a:extLst>
              <a:ext uri="{FF2B5EF4-FFF2-40B4-BE49-F238E27FC236}">
                <a16:creationId xmlns:a16="http://schemas.microsoft.com/office/drawing/2014/main" id="{FB9DCE12-03A6-C49A-9052-B301CFD740D1}"/>
              </a:ext>
            </a:extLst>
          </p:cNvPr>
          <p:cNvPicPr>
            <a:picLocks noChangeAspect="1"/>
          </p:cNvPicPr>
          <p:nvPr/>
        </p:nvPicPr>
        <p:blipFill rotWithShape="1">
          <a:blip r:embed="rId6">
            <a:extLst>
              <a:ext uri="{28A0092B-C50C-407E-A947-70E740481C1C}">
                <a14:useLocalDpi xmlns:a14="http://schemas.microsoft.com/office/drawing/2010/main" val="0"/>
              </a:ext>
            </a:extLst>
          </a:blip>
          <a:srcRect b="19946"/>
          <a:stretch/>
        </p:blipFill>
        <p:spPr>
          <a:xfrm>
            <a:off x="1063222" y="4338552"/>
            <a:ext cx="3127862" cy="2503994"/>
          </a:xfrm>
          <a:prstGeom prst="rect">
            <a:avLst/>
          </a:prstGeom>
        </p:spPr>
      </p:pic>
    </p:spTree>
    <p:custDataLst>
      <p:tags r:id="rId1"/>
    </p:custDataLst>
    <p:extLst>
      <p:ext uri="{BB962C8B-B14F-4D97-AF65-F5344CB8AC3E}">
        <p14:creationId xmlns:p14="http://schemas.microsoft.com/office/powerpoint/2010/main" val="1030802252"/>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09082"/>
          </a:xfrm>
          <a:prstGeom prst="rect">
            <a:avLst/>
          </a:prstGeom>
          <a:noFill/>
        </p:spPr>
        <p:txBody>
          <a:bodyPr wrap="square" lIns="91281" tIns="45641" rIns="91281" bIns="45641">
            <a:spAutoFit/>
          </a:bodyPr>
          <a:lstStyle/>
          <a:p>
            <a:pPr algn="r" defTabSz="609404" rtl="1">
              <a:defRPr/>
            </a:pPr>
            <a:r>
              <a:rPr kumimoji="1" lang="en-US" altLang="zh-CN"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 Spoofing</a:t>
            </a:r>
            <a:endParaRPr kumimoji="1" lang="zh-CN" altLang="en-US"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حمله جعل سرور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556324"/>
            <a:ext cx="10822204" cy="990464"/>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تعریف : هرگاه فردی با هر روش غیرقانونی باعث ارسال اطلاعات اشتباه از طرف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به کاربرانش شود ...</a:t>
            </a:r>
            <a:b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b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حمله جعل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یا </a:t>
            </a:r>
            <a:r>
              <a:rPr lang="en-US"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DNS Spoofing</a:t>
            </a:r>
            <a:r>
              <a:rPr lang="fa-IR"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رخ داده است!</a:t>
            </a:r>
          </a:p>
        </p:txBody>
      </p:sp>
      <p:sp>
        <p:nvSpPr>
          <p:cNvPr id="6" name="矩形 19">
            <a:extLst>
              <a:ext uri="{FF2B5EF4-FFF2-40B4-BE49-F238E27FC236}">
                <a16:creationId xmlns:a16="http://schemas.microsoft.com/office/drawing/2014/main" id="{85146FCB-46AC-0D27-8BC5-24C8B9E3D962}"/>
              </a:ext>
            </a:extLst>
          </p:cNvPr>
          <p:cNvSpPr/>
          <p:nvPr/>
        </p:nvSpPr>
        <p:spPr>
          <a:xfrm>
            <a:off x="811055" y="2505527"/>
            <a:ext cx="10822204" cy="990464"/>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مثلا : هکری با نفوذ به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مربوط به یک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ISP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باعث می‌شود تا کاربران با درخواست دامنه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google.com</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 آدرس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دامنه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hacker.ir</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را دریافت کنند. </a:t>
            </a:r>
          </a:p>
        </p:txBody>
      </p:sp>
      <p:pic>
        <p:nvPicPr>
          <p:cNvPr id="9" name="Picture 8">
            <a:extLst>
              <a:ext uri="{FF2B5EF4-FFF2-40B4-BE49-F238E27FC236}">
                <a16:creationId xmlns:a16="http://schemas.microsoft.com/office/drawing/2014/main" id="{2F8C6FB3-F01E-1959-9E95-574AEEA14A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339" y="3186985"/>
            <a:ext cx="5762779" cy="3457667"/>
          </a:xfrm>
          <a:prstGeom prst="rect">
            <a:avLst/>
          </a:prstGeom>
        </p:spPr>
      </p:pic>
      <p:sp>
        <p:nvSpPr>
          <p:cNvPr id="12" name="TextBox 11">
            <a:extLst>
              <a:ext uri="{FF2B5EF4-FFF2-40B4-BE49-F238E27FC236}">
                <a16:creationId xmlns:a16="http://schemas.microsoft.com/office/drawing/2014/main" id="{888067A4-6850-94BB-69B3-CC1622D812CD}"/>
              </a:ext>
            </a:extLst>
          </p:cNvPr>
          <p:cNvSpPr txBox="1"/>
          <p:nvPr/>
        </p:nvSpPr>
        <p:spPr>
          <a:xfrm>
            <a:off x="6388604" y="4468276"/>
            <a:ext cx="5047567" cy="1480598"/>
          </a:xfrm>
          <a:prstGeom prst="rect">
            <a:avLst/>
          </a:prstGeom>
          <a:noFill/>
        </p:spPr>
        <p:txBody>
          <a:bodyPr wrap="square">
            <a:spAutoFit/>
          </a:bodyPr>
          <a:lstStyle/>
          <a:p>
            <a:pPr algn="r" defTabSz="1086709" rtl="1" fontAlgn="base">
              <a:lnSpc>
                <a:spcPts val="3657"/>
              </a:lnSpc>
            </a:pPr>
            <a:r>
              <a:rPr lang="fa-IR" sz="2167"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خب شاید به این فکر کنید که چیز خاصی نیست ! یا درکی از اصل ماجرا پیدا نکنید ولی ماجرا جای دیگری جالب میشود !</a:t>
            </a:r>
          </a:p>
        </p:txBody>
      </p:sp>
    </p:spTree>
    <p:custDataLst>
      <p:tags r:id="rId1"/>
    </p:custDataLst>
    <p:extLst>
      <p:ext uri="{BB962C8B-B14F-4D97-AF65-F5344CB8AC3E}">
        <p14:creationId xmlns:p14="http://schemas.microsoft.com/office/powerpoint/2010/main" val="277175959"/>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09082"/>
          </a:xfrm>
          <a:prstGeom prst="rect">
            <a:avLst/>
          </a:prstGeom>
          <a:noFill/>
        </p:spPr>
        <p:txBody>
          <a:bodyPr wrap="square" lIns="91281" tIns="45641" rIns="91281" bIns="45641">
            <a:spAutoFit/>
          </a:bodyPr>
          <a:lstStyle/>
          <a:p>
            <a:pPr algn="r" defTabSz="609404" rtl="1">
              <a:defRPr/>
            </a:pPr>
            <a:r>
              <a:rPr kumimoji="1" lang="en-US" altLang="zh-CN"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 Spoofing</a:t>
            </a:r>
            <a:endParaRPr kumimoji="1" lang="zh-CN" altLang="en-US"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شاید شما هم انجام دادید :)</a:t>
            </a:r>
          </a:p>
        </p:txBody>
      </p:sp>
      <p:sp>
        <p:nvSpPr>
          <p:cNvPr id="4" name="矩形 19">
            <a:extLst>
              <a:ext uri="{FF2B5EF4-FFF2-40B4-BE49-F238E27FC236}">
                <a16:creationId xmlns:a16="http://schemas.microsoft.com/office/drawing/2014/main" id="{46F8ECF3-77D3-B666-FEB1-7EE23CF0BC11}"/>
              </a:ext>
            </a:extLst>
          </p:cNvPr>
          <p:cNvSpPr/>
          <p:nvPr/>
        </p:nvSpPr>
        <p:spPr>
          <a:xfrm>
            <a:off x="829129" y="1556324"/>
            <a:ext cx="10822204" cy="4311886"/>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سناریو آنجایی جالب میشود که رکورد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مربوط به یه صفحه پرداخت هزینه آنلاین را جعل کند ، آن هم جعل به وبسایتی که خودش ساخته شده است ! بعد کاربران با مراجعه به آن وبسایت ممکنه است هزینه را پرداخت هم بکنند ، البته نه به فروشنده اصلی ، به هکری که وبسایت را ساخته ! </a:t>
            </a:r>
          </a:p>
          <a:p>
            <a:pPr algn="r" defTabSz="1086709" rtl="1" fontAlgn="base">
              <a:lnSpc>
                <a:spcPts val="3657"/>
              </a:lnSpc>
            </a:pPr>
            <a:endPar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endParaRP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شاید هکر درگیری شخصی با وبسایت سازمانی داشته باشد ، برای همین آدرس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وبسایت آن سازمان را با آدرس</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وبسایت پربازدید مثل گوگل عوض میکند ! و باعث میشود در کمتر از چند ثانیه وبسایت به دلیل ترافیک زیاد دار فانی را وداع گوید ! </a:t>
            </a:r>
          </a:p>
          <a:p>
            <a:pPr algn="r" defTabSz="1086709" rtl="1" fontAlgn="base">
              <a:lnSpc>
                <a:spcPts val="3657"/>
              </a:lnSpc>
            </a:pPr>
            <a:endPar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endParaRP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شاید روزی شما هم توانستید ... </a:t>
            </a:r>
          </a:p>
        </p:txBody>
      </p:sp>
    </p:spTree>
    <p:custDataLst>
      <p:tags r:id="rId1"/>
    </p:custDataLst>
    <p:extLst>
      <p:ext uri="{BB962C8B-B14F-4D97-AF65-F5344CB8AC3E}">
        <p14:creationId xmlns:p14="http://schemas.microsoft.com/office/powerpoint/2010/main" val="3093799362"/>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0088-CEEC-4E34-A87E-C914D52010B0}"/>
              </a:ext>
            </a:extLst>
          </p:cNvPr>
          <p:cNvSpPr>
            <a:spLocks noGrp="1"/>
          </p:cNvSpPr>
          <p:nvPr>
            <p:ph type="ctrTitle"/>
          </p:nvPr>
        </p:nvSpPr>
        <p:spPr>
          <a:xfrm>
            <a:off x="1427015" y="845331"/>
            <a:ext cx="10363200" cy="1463399"/>
          </a:xfrm>
        </p:spPr>
        <p:txBody>
          <a:bodyPr>
            <a:noAutofit/>
          </a:bodyPr>
          <a:lstStyle/>
          <a:p>
            <a:pPr algn="r" rtl="1" fontAlgn="base"/>
            <a:br>
              <a:rPr lang="en-US" sz="1896" b="1" dirty="0">
                <a:solidFill>
                  <a:srgbClr val="555555"/>
                </a:solidFill>
                <a:latin typeface="IRANYekan" panose="020B0506030804020204" pitchFamily="34" charset="-78"/>
                <a:cs typeface="IRANYekan" panose="020B0506030804020204" pitchFamily="34" charset="-78"/>
              </a:rPr>
            </a:br>
            <a:r>
              <a:rPr lang="fa-IR" sz="1896" dirty="0">
                <a:solidFill>
                  <a:srgbClr val="333333"/>
                </a:solidFill>
                <a:latin typeface="IRANYekan" panose="020B0506030804020204" pitchFamily="34" charset="-78"/>
                <a:cs typeface="IRANYekan" panose="020B0506030804020204" pitchFamily="34" charset="-78"/>
              </a:rPr>
              <a:t>بسته نرم افزارهای مختلفی برای نصب سرویس </a:t>
            </a:r>
            <a:r>
              <a:rPr lang="en-US" sz="1896" dirty="0">
                <a:solidFill>
                  <a:srgbClr val="333333"/>
                </a:solidFill>
                <a:latin typeface="IRANYekan" panose="020B0506030804020204" pitchFamily="34" charset="-78"/>
                <a:cs typeface="IRANYekan" panose="020B0506030804020204" pitchFamily="34" charset="-78"/>
              </a:rPr>
              <a:t>DNS</a:t>
            </a:r>
            <a:r>
              <a:rPr lang="fa-IR" sz="1896" dirty="0">
                <a:solidFill>
                  <a:srgbClr val="333333"/>
                </a:solidFill>
                <a:latin typeface="IRANYekan" panose="020B0506030804020204" pitchFamily="34" charset="-78"/>
                <a:cs typeface="IRANYekan" panose="020B0506030804020204" pitchFamily="34" charset="-78"/>
              </a:rPr>
              <a:t>روی سرور لینوکس وجود دارند که بسته به مزایا و معایب آنها، همچنین تجربۀ شخصیِ خود و دیگران، قادرید از آنها استفاده نمایید.</a:t>
            </a:r>
            <a:br>
              <a:rPr lang="fa-IR" sz="1896" dirty="0">
                <a:solidFill>
                  <a:srgbClr val="333333"/>
                </a:solidFill>
                <a:latin typeface="IRANYekan" panose="020B0506030804020204" pitchFamily="34" charset="-78"/>
                <a:cs typeface="IRANYekan" panose="020B0506030804020204" pitchFamily="34" charset="-78"/>
              </a:rPr>
            </a:br>
            <a:endParaRPr lang="en-US" sz="1896" dirty="0">
              <a:latin typeface="IRANYekan" panose="020B0506030804020204" pitchFamily="34" charset="-78"/>
              <a:cs typeface="IRANYekan" panose="020B0506030804020204" pitchFamily="34" charset="-78"/>
            </a:endParaRPr>
          </a:p>
        </p:txBody>
      </p:sp>
      <p:sp>
        <p:nvSpPr>
          <p:cNvPr id="3" name="Subtitle 2">
            <a:extLst>
              <a:ext uri="{FF2B5EF4-FFF2-40B4-BE49-F238E27FC236}">
                <a16:creationId xmlns:a16="http://schemas.microsoft.com/office/drawing/2014/main" id="{12EC1E1A-4ECA-4F98-8F44-2152E3B4F10A}"/>
              </a:ext>
            </a:extLst>
          </p:cNvPr>
          <p:cNvSpPr>
            <a:spLocks noGrp="1"/>
          </p:cNvSpPr>
          <p:nvPr>
            <p:ph type="subTitle" idx="1"/>
          </p:nvPr>
        </p:nvSpPr>
        <p:spPr>
          <a:xfrm>
            <a:off x="438991" y="406615"/>
            <a:ext cx="6486173" cy="1170416"/>
          </a:xfrm>
        </p:spPr>
        <p:txBody>
          <a:bodyPr>
            <a:normAutofit/>
          </a:bodyPr>
          <a:lstStyle/>
          <a:p>
            <a:pPr rtl="1"/>
            <a:r>
              <a:rPr lang="fa-IR" sz="2709" dirty="0">
                <a:solidFill>
                  <a:schemeClr val="tx1">
                    <a:lumMod val="75000"/>
                    <a:lumOff val="25000"/>
                  </a:schemeClr>
                </a:solidFill>
                <a:latin typeface="IRANYekanFN Black" panose="020B0604020202020204" charset="-78"/>
                <a:cs typeface="IRANYekanFN Black" panose="020B0604020202020204" charset="-78"/>
              </a:rPr>
              <a:t>انواع نرم افزار های </a:t>
            </a:r>
            <a:r>
              <a:rPr lang="fa-IR" sz="2709" dirty="0">
                <a:solidFill>
                  <a:srgbClr val="C0504D"/>
                </a:solidFill>
                <a:latin typeface="IRANYekanFN Black" panose="020B0604020202020204" charset="-78"/>
                <a:cs typeface="IRANYekanFN Black" panose="020B0604020202020204" charset="-78"/>
              </a:rPr>
              <a:t>سرویس </a:t>
            </a:r>
            <a:r>
              <a:rPr lang="en-US" sz="2709" dirty="0">
                <a:solidFill>
                  <a:srgbClr val="C0504D"/>
                </a:solidFill>
                <a:latin typeface="IRANYekanFN Black" panose="020B0604020202020204" charset="-78"/>
                <a:cs typeface="IRANYekanFN Black" panose="020B0604020202020204" charset="-78"/>
              </a:rPr>
              <a:t>DNS</a:t>
            </a:r>
          </a:p>
        </p:txBody>
      </p:sp>
      <p:pic>
        <p:nvPicPr>
          <p:cNvPr id="4" name="图片 27">
            <a:extLst>
              <a:ext uri="{FF2B5EF4-FFF2-40B4-BE49-F238E27FC236}">
                <a16:creationId xmlns:a16="http://schemas.microsoft.com/office/drawing/2014/main" id="{77F7FDA9-602E-4F73-83B2-FD98564BF4EA}"/>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pic>
        <p:nvPicPr>
          <p:cNvPr id="11" name="Picture 10">
            <a:extLst>
              <a:ext uri="{FF2B5EF4-FFF2-40B4-BE49-F238E27FC236}">
                <a16:creationId xmlns:a16="http://schemas.microsoft.com/office/drawing/2014/main" id="{A410BA53-AD68-4FB3-992B-BEF2639A5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 y="2659909"/>
            <a:ext cx="8944786" cy="4696013"/>
          </a:xfrm>
          <a:prstGeom prst="rect">
            <a:avLst/>
          </a:prstGeom>
        </p:spPr>
      </p:pic>
      <p:pic>
        <p:nvPicPr>
          <p:cNvPr id="15" name="Picture 14">
            <a:extLst>
              <a:ext uri="{FF2B5EF4-FFF2-40B4-BE49-F238E27FC236}">
                <a16:creationId xmlns:a16="http://schemas.microsoft.com/office/drawing/2014/main" id="{3557DEB7-02A8-4799-89A5-237C775242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1497" y="2798421"/>
            <a:ext cx="2580317" cy="2580317"/>
          </a:xfrm>
          <a:prstGeom prst="rect">
            <a:avLst/>
          </a:prstGeom>
        </p:spPr>
      </p:pic>
      <p:pic>
        <p:nvPicPr>
          <p:cNvPr id="17" name="Picture 16">
            <a:extLst>
              <a:ext uri="{FF2B5EF4-FFF2-40B4-BE49-F238E27FC236}">
                <a16:creationId xmlns:a16="http://schemas.microsoft.com/office/drawing/2014/main" id="{4EFCE797-2300-4CAE-9187-27CB7AD7B6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374" y="4527392"/>
            <a:ext cx="3975837" cy="3068848"/>
          </a:xfrm>
          <a:prstGeom prst="rect">
            <a:avLst/>
          </a:prstGeom>
        </p:spPr>
      </p:pic>
      <p:pic>
        <p:nvPicPr>
          <p:cNvPr id="19" name="Picture 18">
            <a:extLst>
              <a:ext uri="{FF2B5EF4-FFF2-40B4-BE49-F238E27FC236}">
                <a16:creationId xmlns:a16="http://schemas.microsoft.com/office/drawing/2014/main" id="{2A709790-09EE-4FDB-B6AA-A7F9E279508B}"/>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2402" b="92795" l="1250" r="97500">
                        <a14:foregroundMark x1="7266" y1="12445" x2="7266" y2="12445"/>
                        <a14:foregroundMark x1="6641" y1="16594" x2="6641" y2="16594"/>
                        <a14:foregroundMark x1="2969" y1="34279" x2="2969" y2="34279"/>
                        <a14:foregroundMark x1="3984" y1="56987" x2="3984" y2="56987"/>
                        <a14:foregroundMark x1="10078" y1="6332" x2="10078" y2="6332"/>
                        <a14:foregroundMark x1="25781" y1="92795" x2="25781" y2="92795"/>
                        <a14:foregroundMark x1="34063" y1="2620" x2="34063" y2="2620"/>
                        <a14:foregroundMark x1="9453" y1="8734" x2="9453" y2="8734"/>
                        <a14:foregroundMark x1="3594" y1="17031" x2="3125" y2="18341"/>
                        <a14:foregroundMark x1="1484" y1="19432" x2="1250" y2="28166"/>
                        <a14:foregroundMark x1="2813" y1="44978" x2="2813" y2="50000"/>
                        <a14:foregroundMark x1="1641" y1="66812" x2="1641" y2="69651"/>
                        <a14:foregroundMark x1="2266" y1="76201" x2="3750" y2="71397"/>
                        <a14:foregroundMark x1="7109" y1="46725" x2="7109" y2="44541"/>
                        <a14:foregroundMark x1="52188" y1="42140" x2="52188" y2="42140"/>
                        <a14:foregroundMark x1="57500" y1="56987" x2="57500" y2="56987"/>
                        <a14:foregroundMark x1="64219" y1="66812" x2="63203" y2="66812"/>
                        <a14:foregroundMark x1="63672" y1="56550" x2="63672" y2="56550"/>
                        <a14:foregroundMark x1="62500" y1="63100" x2="62500" y2="63100"/>
                        <a14:foregroundMark x1="59844" y1="55240" x2="59531" y2="53712"/>
                        <a14:foregroundMark x1="56719" y1="45852" x2="53203" y2="34279"/>
                        <a14:foregroundMark x1="51719" y1="31878" x2="51563" y2="42576"/>
                        <a14:foregroundMark x1="63516" y1="32751" x2="62344" y2="47817"/>
                        <a14:foregroundMark x1="51719" y1="60699" x2="51406" y2="51965"/>
                        <a14:foregroundMark x1="2813" y1="82096" x2="3594" y2="63974"/>
                        <a14:foregroundMark x1="75156" y1="47817" x2="68984" y2="43450"/>
                        <a14:foregroundMark x1="78828" y1="60699" x2="78984" y2="68122"/>
                        <a14:foregroundMark x1="73047" y1="72926" x2="70156" y2="69214"/>
                        <a14:foregroundMark x1="73047" y1="27729" x2="73047" y2="27729"/>
                        <a14:foregroundMark x1="77031" y1="28603" x2="73984" y2="28166"/>
                        <a14:foregroundMark x1="92813" y1="29476" x2="97344" y2="38428"/>
                        <a14:foregroundMark x1="86484" y1="67686" x2="85156" y2="51965"/>
                        <a14:foregroundMark x1="92969" y1="64410" x2="97500" y2="61572"/>
                        <a14:foregroundMark x1="6094" y1="40175" x2="5469" y2="54803"/>
                        <a14:foregroundMark x1="9453" y1="25764" x2="2578" y2="56987"/>
                        <a14:foregroundMark x1="2578" y1="56987" x2="2578" y2="56987"/>
                        <a14:foregroundMark x1="7109" y1="46288" x2="6094" y2="28603"/>
                        <a14:foregroundMark x1="6250" y1="43013" x2="2969" y2="44541"/>
                        <a14:foregroundMark x1="3281" y1="35590" x2="9609" y2="23581"/>
                        <a14:foregroundMark x1="85469" y1="29476" x2="84844" y2="44105"/>
                      </a14:backgroundRemoval>
                    </a14:imgEffect>
                  </a14:imgLayer>
                </a14:imgProps>
              </a:ext>
              <a:ext uri="{28A0092B-C50C-407E-A947-70E740481C1C}">
                <a14:useLocalDpi xmlns:a14="http://schemas.microsoft.com/office/drawing/2010/main" val="0"/>
              </a:ext>
            </a:extLst>
          </a:blip>
          <a:stretch>
            <a:fillRect/>
          </a:stretch>
        </p:blipFill>
        <p:spPr>
          <a:xfrm>
            <a:off x="2877356" y="2798421"/>
            <a:ext cx="4334140" cy="1550809"/>
          </a:xfrm>
          <a:prstGeom prst="rect">
            <a:avLst/>
          </a:prstGeom>
        </p:spPr>
      </p:pic>
    </p:spTree>
    <p:extLst>
      <p:ext uri="{BB962C8B-B14F-4D97-AF65-F5344CB8AC3E}">
        <p14:creationId xmlns:p14="http://schemas.microsoft.com/office/powerpoint/2010/main" val="7549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9" name="Rectangle 36"/>
          <p:cNvSpPr/>
          <p:nvPr/>
        </p:nvSpPr>
        <p:spPr>
          <a:xfrm>
            <a:off x="-633891" y="400620"/>
            <a:ext cx="5266871" cy="592439"/>
          </a:xfrm>
          <a:prstGeom prst="rect">
            <a:avLst/>
          </a:prstGeom>
          <a:noFill/>
        </p:spPr>
        <p:txBody>
          <a:bodyPr wrap="square" lIns="91281" tIns="45641" rIns="91281" bIns="45641">
            <a:spAutoFit/>
          </a:bodyPr>
          <a:lstStyle/>
          <a:p>
            <a:pPr algn="r" defTabSz="609404" rtl="1">
              <a:defRPr/>
            </a:pPr>
            <a:r>
              <a:rPr lang="fa-IR" altLang="zh-CN" sz="3251" dirty="0">
                <a:solidFill>
                  <a:schemeClr val="accent2"/>
                </a:solidFill>
                <a:latin typeface="IRANYekanFN Black" panose="020B0506030804020204" pitchFamily="34" charset="-78"/>
                <a:cs typeface="IRANYekanFN Black" panose="020B0506030804020204" pitchFamily="34" charset="-78"/>
                <a:sym typeface="+mn-ea"/>
              </a:rPr>
              <a:t>انواع سرویس</a:t>
            </a:r>
            <a:r>
              <a:rPr lang="fa-IR" altLang="zh-CN" sz="3251" dirty="0">
                <a:latin typeface="IRANYekanFN Black" panose="020B0506030804020204" pitchFamily="34" charset="-78"/>
                <a:cs typeface="IRANYekanFN Black" panose="020B0506030804020204" pitchFamily="34" charset="-78"/>
                <a:sym typeface="+mn-ea"/>
              </a:rPr>
              <a:t> </a:t>
            </a:r>
            <a:r>
              <a:rPr lang="en-US" altLang="zh-CN" sz="3251" dirty="0">
                <a:latin typeface="IRANYekanFN Black" panose="020B0506030804020204" pitchFamily="34" charset="-78"/>
                <a:cs typeface="IRANYekanFN Black" panose="020B0506030804020204" pitchFamily="34" charset="-78"/>
                <a:sym typeface="+mn-ea"/>
              </a:rPr>
              <a:t>DNS</a:t>
            </a:r>
            <a:endParaRPr kumimoji="1" lang="zh-CN" altLang="en-US" sz="2709" b="1" kern="0" dirty="0">
              <a:solidFill>
                <a:schemeClr val="accent2"/>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2" name="矩形 19">
            <a:extLst>
              <a:ext uri="{FF2B5EF4-FFF2-40B4-BE49-F238E27FC236}">
                <a16:creationId xmlns:a16="http://schemas.microsoft.com/office/drawing/2014/main" id="{5E75BE0B-564C-C307-9E6D-3ECE934CA644}"/>
              </a:ext>
            </a:extLst>
          </p:cNvPr>
          <p:cNvSpPr/>
          <p:nvPr/>
        </p:nvSpPr>
        <p:spPr>
          <a:xfrm>
            <a:off x="243921" y="1185704"/>
            <a:ext cx="11606623" cy="4237827"/>
          </a:xfrm>
          <a:prstGeom prst="rect">
            <a:avLst/>
          </a:prstGeom>
        </p:spPr>
        <p:txBody>
          <a:bodyPr wrap="square">
            <a:spAutoFit/>
          </a:bodyPr>
          <a:lstStyle/>
          <a:p>
            <a:pPr algn="justLow" rtl="1">
              <a:lnSpc>
                <a:spcPct val="150000"/>
              </a:lnSpc>
              <a:spcAft>
                <a:spcPts val="597"/>
              </a:spcAft>
            </a:pPr>
            <a:r>
              <a:rPr lang="en-US" sz="1896" b="1" dirty="0">
                <a:solidFill>
                  <a:srgbClr val="C0504D"/>
                </a:solidFill>
                <a:latin typeface="IRANYekanFN Black" panose="020B0604020202020204" charset="-78"/>
                <a:cs typeface="IRANYekanFN Black" panose="020B0604020202020204" charset="-78"/>
              </a:rPr>
              <a:t>POWERDNS</a:t>
            </a:r>
          </a:p>
          <a:p>
            <a:pPr algn="justLow" rtl="1">
              <a:lnSpc>
                <a:spcPct val="150000"/>
              </a:lnSpc>
              <a:spcAft>
                <a:spcPts val="597"/>
              </a:spcAft>
            </a:pPr>
            <a:r>
              <a:rPr lang="en-US" sz="1422" dirty="0" err="1">
                <a:solidFill>
                  <a:schemeClr val="tx1">
                    <a:lumMod val="65000"/>
                    <a:lumOff val="35000"/>
                  </a:schemeClr>
                </a:solidFill>
                <a:latin typeface="IRANYekanFN Black" panose="020B0604020202020204" charset="-78"/>
                <a:cs typeface="IRANYekanFN Black" panose="020B0604020202020204" charset="-78"/>
              </a:rPr>
              <a:t>PowerDNS</a:t>
            </a:r>
            <a:r>
              <a:rPr lang="en-US" sz="1422" dirty="0">
                <a:solidFill>
                  <a:schemeClr val="tx1">
                    <a:lumMod val="65000"/>
                    <a:lumOff val="35000"/>
                  </a:schemeClr>
                </a:solidFill>
                <a:latin typeface="IRANYekanFN Black" panose="020B0604020202020204" charset="-78"/>
                <a:cs typeface="IRANYekanFN Black" panose="020B0604020202020204" charset="-78"/>
              </a:rPr>
              <a:t> </a:t>
            </a:r>
            <a:r>
              <a:rPr lang="fa-IR" sz="1422" dirty="0">
                <a:solidFill>
                  <a:schemeClr val="tx1">
                    <a:lumMod val="65000"/>
                    <a:lumOff val="35000"/>
                  </a:schemeClr>
                </a:solidFill>
                <a:latin typeface="IRANYekanFN Black" panose="020B0604020202020204" charset="-78"/>
                <a:cs typeface="IRANYekanFN Black" panose="020B0604020202020204" charset="-78"/>
              </a:rPr>
              <a:t>یک سرور </a:t>
            </a:r>
            <a:r>
              <a:rPr lang="en-US" sz="1422" dirty="0">
                <a:solidFill>
                  <a:schemeClr val="tx1">
                    <a:lumMod val="65000"/>
                    <a:lumOff val="35000"/>
                  </a:schemeClr>
                </a:solidFill>
                <a:latin typeface="IRANYekanFN Black" panose="020B0604020202020204" charset="-78"/>
                <a:cs typeface="IRANYekanFN Black" panose="020B0604020202020204" charset="-78"/>
              </a:rPr>
              <a:t>DNS</a:t>
            </a:r>
            <a:r>
              <a:rPr lang="fa-IR" sz="1422" dirty="0">
                <a:solidFill>
                  <a:schemeClr val="tx1">
                    <a:lumMod val="65000"/>
                    <a:lumOff val="35000"/>
                  </a:schemeClr>
                </a:solidFill>
                <a:latin typeface="IRANYekanFN Black" panose="020B0604020202020204" charset="-78"/>
                <a:cs typeface="IRANYekanFN Black" panose="020B0604020202020204" charset="-78"/>
              </a:rPr>
              <a:t>با یک پایگاه داده است (که در آن از طیف گسترده ای از پایگاه داده ها از جمله </a:t>
            </a:r>
            <a:r>
              <a:rPr lang="en-US" sz="1422" dirty="0">
                <a:solidFill>
                  <a:schemeClr val="tx1">
                    <a:lumMod val="65000"/>
                    <a:lumOff val="35000"/>
                  </a:schemeClr>
                </a:solidFill>
                <a:latin typeface="IRANYekanFN Black" panose="020B0604020202020204" charset="-78"/>
                <a:cs typeface="IRANYekanFN Black" panose="020B0604020202020204" charset="-78"/>
              </a:rPr>
              <a:t>MySQL، PostgreSQL، SQLite3 ، Oracle</a:t>
            </a:r>
            <a:r>
              <a:rPr lang="fa-IR" sz="1422" dirty="0">
                <a:solidFill>
                  <a:schemeClr val="tx1">
                    <a:lumMod val="65000"/>
                    <a:lumOff val="35000"/>
                  </a:schemeClr>
                </a:solidFill>
                <a:latin typeface="IRANYekanFN Black" panose="020B0604020202020204" charset="-78"/>
                <a:cs typeface="IRANYekanFN Black" panose="020B0604020202020204" charset="-78"/>
              </a:rPr>
              <a:t>و </a:t>
            </a:r>
            <a:r>
              <a:rPr lang="en-US" sz="1422" dirty="0">
                <a:solidFill>
                  <a:schemeClr val="tx1">
                    <a:lumMod val="65000"/>
                    <a:lumOff val="35000"/>
                  </a:schemeClr>
                </a:solidFill>
                <a:latin typeface="IRANYekanFN Black" panose="020B0604020202020204" charset="-78"/>
                <a:cs typeface="IRANYekanFN Black" panose="020B0604020202020204" charset="-78"/>
              </a:rPr>
              <a:t>Microsoft SQL Server</a:t>
            </a:r>
            <a:r>
              <a:rPr lang="fa-IR" sz="1422" dirty="0">
                <a:solidFill>
                  <a:schemeClr val="tx1">
                    <a:lumMod val="65000"/>
                    <a:lumOff val="35000"/>
                  </a:schemeClr>
                </a:solidFill>
                <a:latin typeface="IRANYekanFN Black" panose="020B0604020202020204" charset="-78"/>
                <a:cs typeface="IRANYekanFN Black" panose="020B0604020202020204" charset="-78"/>
              </a:rPr>
              <a:t>و همچنین در </a:t>
            </a:r>
            <a:r>
              <a:rPr lang="en-US" sz="1422" dirty="0">
                <a:solidFill>
                  <a:schemeClr val="tx1">
                    <a:lumMod val="65000"/>
                    <a:lumOff val="35000"/>
                  </a:schemeClr>
                </a:solidFill>
                <a:latin typeface="IRANYekanFN Black" panose="020B0604020202020204" charset="-78"/>
                <a:cs typeface="IRANYekanFN Black" panose="020B0604020202020204" charset="-78"/>
              </a:rPr>
              <a:t>LDAP</a:t>
            </a:r>
            <a:r>
              <a:rPr lang="fa-IR" sz="1422" dirty="0">
                <a:solidFill>
                  <a:schemeClr val="tx1">
                    <a:lumMod val="65000"/>
                    <a:lumOff val="35000"/>
                  </a:schemeClr>
                </a:solidFill>
                <a:latin typeface="IRANYekanFN Black" panose="020B0604020202020204" charset="-78"/>
                <a:cs typeface="IRANYekanFN Black" panose="020B0604020202020204" charset="-78"/>
              </a:rPr>
              <a:t>پشتیبانی می کند) و پرونده های متنی ساده در قالب </a:t>
            </a:r>
            <a:r>
              <a:rPr lang="en-US" sz="1422" dirty="0">
                <a:solidFill>
                  <a:schemeClr val="tx1">
                    <a:lumMod val="65000"/>
                    <a:lumOff val="35000"/>
                  </a:schemeClr>
                </a:solidFill>
                <a:latin typeface="IRANYekanFN Black" panose="020B0604020202020204" charset="-78"/>
                <a:cs typeface="IRANYekanFN Black" panose="020B0604020202020204" charset="-78"/>
              </a:rPr>
              <a:t>BIND، </a:t>
            </a:r>
            <a:r>
              <a:rPr lang="fa-IR" sz="1422" dirty="0">
                <a:solidFill>
                  <a:schemeClr val="tx1">
                    <a:lumMod val="65000"/>
                    <a:lumOff val="35000"/>
                  </a:schemeClr>
                </a:solidFill>
                <a:latin typeface="IRANYekanFN Black" panose="020B0604020202020204" charset="-78"/>
                <a:cs typeface="IRANYekanFN Black" panose="020B0604020202020204" charset="-78"/>
              </a:rPr>
              <a:t>به عنوان </a:t>
            </a:r>
            <a:r>
              <a:rPr lang="en-US" sz="1422" dirty="0">
                <a:solidFill>
                  <a:schemeClr val="tx1">
                    <a:lumMod val="65000"/>
                    <a:lumOff val="35000"/>
                  </a:schemeClr>
                </a:solidFill>
                <a:latin typeface="IRANYekanFN Black" panose="020B0604020202020204" charset="-78"/>
                <a:cs typeface="IRANYekanFN Black" panose="020B0604020202020204" charset="-78"/>
              </a:rPr>
              <a:t>backend</a:t>
            </a:r>
            <a:r>
              <a:rPr lang="fa-IR" sz="1422" dirty="0">
                <a:solidFill>
                  <a:schemeClr val="tx1">
                    <a:lumMod val="65000"/>
                    <a:lumOff val="35000"/>
                  </a:schemeClr>
                </a:solidFill>
                <a:latin typeface="IRANYekanFN Black" panose="020B0604020202020204" charset="-78"/>
                <a:cs typeface="IRANYekanFN Black" panose="020B0604020202020204" charset="-78"/>
              </a:rPr>
              <a:t>مدیریت تعداد زیادی از ورودی های </a:t>
            </a:r>
            <a:r>
              <a:rPr lang="en-US" sz="1422" dirty="0">
                <a:solidFill>
                  <a:schemeClr val="tx1">
                    <a:lumMod val="65000"/>
                    <a:lumOff val="35000"/>
                  </a:schemeClr>
                </a:solidFill>
                <a:latin typeface="IRANYekanFN Black" panose="020B0604020202020204" charset="-78"/>
                <a:cs typeface="IRANYekanFN Black" panose="020B0604020202020204" charset="-78"/>
              </a:rPr>
              <a:t>DNS</a:t>
            </a:r>
            <a:r>
              <a:rPr lang="fa-IR" sz="1422" dirty="0">
                <a:solidFill>
                  <a:schemeClr val="tx1">
                    <a:lumMod val="65000"/>
                    <a:lumOff val="35000"/>
                  </a:schemeClr>
                </a:solidFill>
                <a:latin typeface="IRANYekanFN Black" panose="020B0604020202020204" charset="-78"/>
                <a:cs typeface="IRANYekanFN Black" panose="020B0604020202020204" charset="-78"/>
              </a:rPr>
              <a:t>را آسان می کند.</a:t>
            </a:r>
            <a:endParaRPr lang="en-US" sz="1422" dirty="0">
              <a:solidFill>
                <a:schemeClr val="tx1">
                  <a:lumMod val="65000"/>
                  <a:lumOff val="35000"/>
                </a:schemeClr>
              </a:solidFill>
              <a:latin typeface="IRANYekanFN Black" panose="020B0604020202020204" charset="-78"/>
              <a:cs typeface="IRANYekanFN Black" panose="020B0604020202020204" charset="-78"/>
            </a:endParaRPr>
          </a:p>
          <a:p>
            <a:pPr algn="justLow" rtl="1">
              <a:lnSpc>
                <a:spcPct val="150000"/>
              </a:lnSpc>
              <a:spcAft>
                <a:spcPts val="597"/>
              </a:spcAft>
            </a:pPr>
            <a:r>
              <a:rPr lang="fa-IR" sz="1422" dirty="0">
                <a:solidFill>
                  <a:srgbClr val="C0504D"/>
                </a:solidFill>
                <a:latin typeface="IRANYekanFN Black" panose="020B0604020202020204" charset="-78"/>
                <a:cs typeface="IRANYekanFN Black" panose="020B0604020202020204" charset="-78"/>
              </a:rPr>
              <a:t>ویژگی های </a:t>
            </a:r>
            <a:r>
              <a:rPr lang="en-US" sz="1422" b="1" dirty="0">
                <a:solidFill>
                  <a:srgbClr val="C0504D"/>
                </a:solidFill>
                <a:latin typeface="IRANYekanFN Black" panose="020B0604020202020204" charset="-78"/>
                <a:cs typeface="IRANYekanFN Black" panose="020B0604020202020204" charset="-78"/>
              </a:rPr>
              <a:t>POWERDNS</a:t>
            </a:r>
          </a:p>
          <a:p>
            <a:pPr marL="232229" indent="-232229" algn="justLow" rtl="1">
              <a:lnSpc>
                <a:spcPct val="150000"/>
              </a:lnSpc>
              <a:spcAft>
                <a:spcPts val="597"/>
              </a:spcAft>
              <a:buFont typeface="Arial" panose="020B0604020202020204" pitchFamily="34" charset="0"/>
              <a:buChar char="•"/>
            </a:pPr>
            <a:r>
              <a:rPr lang="en-US" sz="1422" dirty="0" err="1">
                <a:solidFill>
                  <a:schemeClr val="tx1">
                    <a:lumMod val="65000"/>
                    <a:lumOff val="35000"/>
                  </a:schemeClr>
                </a:solidFill>
                <a:latin typeface="IRANYekanFN Black" panose="020B0604020202020204" charset="-78"/>
                <a:cs typeface="IRANYekanFN Black" panose="020B0604020202020204" charset="-78"/>
              </a:rPr>
              <a:t>PowerDNS</a:t>
            </a:r>
            <a:r>
              <a:rPr lang="en-US" sz="1422" dirty="0">
                <a:solidFill>
                  <a:schemeClr val="tx1">
                    <a:lumMod val="65000"/>
                    <a:lumOff val="35000"/>
                  </a:schemeClr>
                </a:solidFill>
                <a:latin typeface="IRANYekanFN Black" panose="020B0604020202020204" charset="-78"/>
                <a:cs typeface="IRANYekanFN Black" panose="020B0604020202020204" charset="-78"/>
              </a:rPr>
              <a:t> </a:t>
            </a:r>
            <a:r>
              <a:rPr lang="fa-IR" sz="1422" dirty="0">
                <a:solidFill>
                  <a:schemeClr val="tx1">
                    <a:lumMod val="65000"/>
                    <a:lumOff val="35000"/>
                  </a:schemeClr>
                </a:solidFill>
                <a:latin typeface="IRANYekanFN Black" panose="020B0604020202020204" charset="-78"/>
                <a:cs typeface="IRANYekanFN Black" panose="020B0604020202020204" charset="-78"/>
              </a:rPr>
              <a:t>به نظر می رسد که گزینه مناسبی است. چون هم بسیار سبک و چابک است. هم اینکه حافظۀ کمی را مشغول به خود می کند. از طرف دیگر باید در نظر داشته باشید که این بستۀ نرم افزاری از </a:t>
            </a:r>
            <a:r>
              <a:rPr lang="en-US" sz="1422" dirty="0">
                <a:solidFill>
                  <a:schemeClr val="tx1">
                    <a:lumMod val="65000"/>
                    <a:lumOff val="35000"/>
                  </a:schemeClr>
                </a:solidFill>
                <a:latin typeface="IRANYekanFN Black" panose="020B0604020202020204" charset="-78"/>
                <a:cs typeface="IRANYekanFN Black" panose="020B0604020202020204" charset="-78"/>
              </a:rPr>
              <a:t>DNSSEC </a:t>
            </a:r>
            <a:r>
              <a:rPr lang="fa-IR" sz="1422" dirty="0">
                <a:solidFill>
                  <a:schemeClr val="tx1">
                    <a:lumMod val="65000"/>
                    <a:lumOff val="35000"/>
                  </a:schemeClr>
                </a:solidFill>
                <a:latin typeface="IRANYekanFN Black" panose="020B0604020202020204" charset="-78"/>
                <a:cs typeface="IRANYekanFN Black" panose="020B0604020202020204" charset="-78"/>
              </a:rPr>
              <a:t>و </a:t>
            </a:r>
            <a:r>
              <a:rPr lang="en-US" sz="1422" dirty="0">
                <a:solidFill>
                  <a:schemeClr val="tx1">
                    <a:lumMod val="65000"/>
                    <a:lumOff val="35000"/>
                  </a:schemeClr>
                </a:solidFill>
                <a:latin typeface="IRANYekanFN Black" panose="020B0604020202020204" charset="-78"/>
                <a:cs typeface="IRANYekanFN Black" panose="020B0604020202020204" charset="-78"/>
              </a:rPr>
              <a:t>recursive caching </a:t>
            </a:r>
            <a:r>
              <a:rPr lang="fa-IR" sz="1422" dirty="0">
                <a:solidFill>
                  <a:schemeClr val="tx1">
                    <a:lumMod val="65000"/>
                    <a:lumOff val="35000"/>
                  </a:schemeClr>
                </a:solidFill>
                <a:latin typeface="IRANYekanFN Black" panose="020B0604020202020204" charset="-78"/>
                <a:cs typeface="IRANYekanFN Black" panose="020B0604020202020204" charset="-78"/>
              </a:rPr>
              <a:t>پشتیبانی نمی کند.</a:t>
            </a:r>
            <a:endParaRPr lang="en-US" sz="1422" dirty="0">
              <a:solidFill>
                <a:schemeClr val="tx1">
                  <a:lumMod val="65000"/>
                  <a:lumOff val="35000"/>
                </a:schemeClr>
              </a:solidFill>
              <a:latin typeface="IRANYekanFN Black" panose="020B0604020202020204" charset="-78"/>
              <a:cs typeface="IRANYekanFN Black" panose="020B0604020202020204" charset="-78"/>
            </a:endParaRPr>
          </a:p>
          <a:p>
            <a:pPr algn="justLow" rtl="1">
              <a:lnSpc>
                <a:spcPct val="150000"/>
              </a:lnSpc>
              <a:spcAft>
                <a:spcPts val="597"/>
              </a:spcAft>
            </a:pPr>
            <a:endParaRPr lang="en-US" sz="1896" b="1" dirty="0">
              <a:solidFill>
                <a:srgbClr val="C0504D"/>
              </a:solidFill>
              <a:latin typeface="IRANYekanFN Black" panose="020B0604020202020204" charset="-78"/>
              <a:cs typeface="IRANYekanFN Black" panose="020B0604020202020204" charset="-78"/>
            </a:endParaRPr>
          </a:p>
          <a:p>
            <a:pPr algn="justLow" rtl="1">
              <a:lnSpc>
                <a:spcPct val="150000"/>
              </a:lnSpc>
              <a:spcAft>
                <a:spcPts val="597"/>
              </a:spcAft>
            </a:pPr>
            <a:endParaRPr lang="en-US" sz="1896" b="1" dirty="0">
              <a:solidFill>
                <a:srgbClr val="C0504D"/>
              </a:solidFill>
              <a:latin typeface="IRANYekanFN Black" panose="020B0604020202020204" charset="-78"/>
              <a:cs typeface="IRANYekanFN Black" panose="020B0604020202020204" charset="-78"/>
            </a:endParaRPr>
          </a:p>
          <a:p>
            <a:pPr algn="justLow" rtl="1">
              <a:lnSpc>
                <a:spcPct val="150000"/>
              </a:lnSpc>
              <a:spcAft>
                <a:spcPts val="597"/>
              </a:spcAft>
            </a:pPr>
            <a:endParaRPr lang="en-US" sz="1896" b="1" dirty="0">
              <a:solidFill>
                <a:srgbClr val="C0504D"/>
              </a:solidFill>
              <a:latin typeface="IRANYekanFN Black" panose="020B0604020202020204" charset="-78"/>
              <a:cs typeface="IRANYekanFN Black" panose="020B0604020202020204" charset="-78"/>
            </a:endParaRPr>
          </a:p>
        </p:txBody>
      </p:sp>
      <p:pic>
        <p:nvPicPr>
          <p:cNvPr id="16" name="Picture 15">
            <a:extLst>
              <a:ext uri="{FF2B5EF4-FFF2-40B4-BE49-F238E27FC236}">
                <a16:creationId xmlns:a16="http://schemas.microsoft.com/office/drawing/2014/main" id="{4FB89BC2-1556-49BB-AE62-58DD2F4BC0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4306" y="2624938"/>
            <a:ext cx="10616809" cy="5573824"/>
          </a:xfrm>
          <a:prstGeom prst="rect">
            <a:avLst/>
          </a:prstGeom>
        </p:spPr>
      </p:pic>
    </p:spTree>
    <p:custDataLst>
      <p:tags r:id="rId1"/>
    </p:custDataLst>
    <p:extLst>
      <p:ext uri="{BB962C8B-B14F-4D97-AF65-F5344CB8AC3E}">
        <p14:creationId xmlns:p14="http://schemas.microsoft.com/office/powerpoint/2010/main" val="380371604"/>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a14="http://schemas.microsoft.com/office/drawing/2010/main" xmlns="">
      <p:transition spd="med" advTm="10264">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ACDE-DEC5-47C7-9A6D-E007CB200AFB}"/>
              </a:ext>
            </a:extLst>
          </p:cNvPr>
          <p:cNvSpPr>
            <a:spLocks noGrp="1"/>
          </p:cNvSpPr>
          <p:nvPr>
            <p:ph type="title"/>
          </p:nvPr>
        </p:nvSpPr>
        <p:spPr>
          <a:xfrm>
            <a:off x="341456" y="210357"/>
            <a:ext cx="10972801" cy="1137848"/>
          </a:xfrm>
        </p:spPr>
        <p:txBody>
          <a:bodyPr>
            <a:normAutofit/>
          </a:bodyPr>
          <a:lstStyle/>
          <a:p>
            <a:pPr algn="r" rtl="1"/>
            <a:r>
              <a:rPr lang="fa-IR" sz="3251" dirty="0">
                <a:latin typeface="IRANYekanFN Black" panose="020B0604020202020204" charset="-78"/>
                <a:cs typeface="IRANYekanFN Black" panose="020B0604020202020204" charset="-78"/>
              </a:rPr>
              <a:t>محیط نرم افزاری </a:t>
            </a:r>
            <a:r>
              <a:rPr lang="en-US" sz="3251" dirty="0">
                <a:solidFill>
                  <a:srgbClr val="C0504D"/>
                </a:solidFill>
                <a:latin typeface="IRANYekanFN Black" panose="020B0604020202020204" charset="-78"/>
                <a:cs typeface="IRANYekanFN Black" panose="020B0604020202020204" charset="-78"/>
              </a:rPr>
              <a:t>POWERDNS</a:t>
            </a:r>
          </a:p>
        </p:txBody>
      </p:sp>
      <p:pic>
        <p:nvPicPr>
          <p:cNvPr id="4" name="图片 27">
            <a:extLst>
              <a:ext uri="{FF2B5EF4-FFF2-40B4-BE49-F238E27FC236}">
                <a16:creationId xmlns:a16="http://schemas.microsoft.com/office/drawing/2014/main" id="{349D282A-BB8E-4612-8506-5879800CA204}"/>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11468703" y="289197"/>
            <a:ext cx="491731" cy="687902"/>
          </a:xfrm>
          <a:prstGeom prst="rect">
            <a:avLst/>
          </a:prstGeom>
        </p:spPr>
      </p:pic>
      <p:pic>
        <p:nvPicPr>
          <p:cNvPr id="6" name="Picture 5">
            <a:extLst>
              <a:ext uri="{FF2B5EF4-FFF2-40B4-BE49-F238E27FC236}">
                <a16:creationId xmlns:a16="http://schemas.microsoft.com/office/drawing/2014/main" id="{5A8F9489-5809-4B3E-B340-8A2A23FBE3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526" y="1185704"/>
            <a:ext cx="7053500" cy="5071803"/>
          </a:xfrm>
          <a:prstGeom prst="rect">
            <a:avLst/>
          </a:prstGeom>
        </p:spPr>
      </p:pic>
    </p:spTree>
    <p:extLst>
      <p:ext uri="{BB962C8B-B14F-4D97-AF65-F5344CB8AC3E}">
        <p14:creationId xmlns:p14="http://schemas.microsoft.com/office/powerpoint/2010/main" val="6805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18DC0-09F8-8DFF-D423-19DF89EB7736}"/>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9724532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9" name="Rectangle 36"/>
          <p:cNvSpPr/>
          <p:nvPr/>
        </p:nvSpPr>
        <p:spPr>
          <a:xfrm>
            <a:off x="-633891" y="400620"/>
            <a:ext cx="5266871" cy="592439"/>
          </a:xfrm>
          <a:prstGeom prst="rect">
            <a:avLst/>
          </a:prstGeom>
          <a:noFill/>
        </p:spPr>
        <p:txBody>
          <a:bodyPr wrap="square" lIns="91281" tIns="45641" rIns="91281" bIns="45641">
            <a:spAutoFit/>
          </a:bodyPr>
          <a:lstStyle/>
          <a:p>
            <a:pPr algn="r" defTabSz="609404" rtl="1">
              <a:defRPr/>
            </a:pPr>
            <a:r>
              <a:rPr lang="fa-IR" altLang="zh-CN" sz="3251" dirty="0">
                <a:solidFill>
                  <a:schemeClr val="accent2"/>
                </a:solidFill>
                <a:latin typeface="IRANYekanFN Black" panose="020B0506030804020204" pitchFamily="34" charset="-78"/>
                <a:cs typeface="IRANYekanFN Black" panose="020B0506030804020204" pitchFamily="34" charset="-78"/>
                <a:sym typeface="+mn-ea"/>
              </a:rPr>
              <a:t>انواع سرویس</a:t>
            </a:r>
            <a:r>
              <a:rPr lang="fa-IR" altLang="zh-CN" sz="3251" dirty="0">
                <a:latin typeface="IRANYekanFN Black" panose="020B0506030804020204" pitchFamily="34" charset="-78"/>
                <a:cs typeface="IRANYekanFN Black" panose="020B0506030804020204" pitchFamily="34" charset="-78"/>
                <a:sym typeface="+mn-ea"/>
              </a:rPr>
              <a:t> </a:t>
            </a:r>
            <a:r>
              <a:rPr lang="en-US" altLang="zh-CN" sz="3251" dirty="0">
                <a:latin typeface="IRANYekanFN Black" panose="020B0506030804020204" pitchFamily="34" charset="-78"/>
                <a:cs typeface="IRANYekanFN Black" panose="020B0506030804020204" pitchFamily="34" charset="-78"/>
                <a:sym typeface="+mn-ea"/>
              </a:rPr>
              <a:t>DNS</a:t>
            </a:r>
            <a:endParaRPr kumimoji="1" lang="zh-CN" altLang="en-US" sz="2709" b="1" kern="0" dirty="0">
              <a:solidFill>
                <a:schemeClr val="accent2"/>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2" name="矩形 19">
            <a:extLst>
              <a:ext uri="{FF2B5EF4-FFF2-40B4-BE49-F238E27FC236}">
                <a16:creationId xmlns:a16="http://schemas.microsoft.com/office/drawing/2014/main" id="{5E75BE0B-564C-C307-9E6D-3ECE934CA644}"/>
              </a:ext>
            </a:extLst>
          </p:cNvPr>
          <p:cNvSpPr/>
          <p:nvPr/>
        </p:nvSpPr>
        <p:spPr>
          <a:xfrm>
            <a:off x="243921" y="1185703"/>
            <a:ext cx="11606623" cy="3723263"/>
          </a:xfrm>
          <a:prstGeom prst="rect">
            <a:avLst/>
          </a:prstGeom>
        </p:spPr>
        <p:txBody>
          <a:bodyPr wrap="square">
            <a:spAutoFit/>
          </a:bodyPr>
          <a:lstStyle/>
          <a:p>
            <a:pPr algn="justLow" rtl="1">
              <a:lnSpc>
                <a:spcPct val="150000"/>
              </a:lnSpc>
              <a:spcAft>
                <a:spcPts val="597"/>
              </a:spcAft>
            </a:pPr>
            <a:r>
              <a:rPr lang="en-US" sz="1896" b="1" dirty="0">
                <a:solidFill>
                  <a:srgbClr val="C0504D"/>
                </a:solidFill>
                <a:latin typeface="IRANYekanFN Black" panose="020B0604020202020204" charset="-78"/>
                <a:cs typeface="IRANYekanFN Black" panose="020B0604020202020204" charset="-78"/>
              </a:rPr>
              <a:t>BIND</a:t>
            </a:r>
          </a:p>
          <a:p>
            <a:pPr algn="r" rtl="1">
              <a:lnSpc>
                <a:spcPct val="150000"/>
              </a:lnSpc>
              <a:spcAft>
                <a:spcPts val="597"/>
              </a:spcAft>
            </a:pPr>
            <a:r>
              <a:rPr lang="en-US" sz="1422" dirty="0">
                <a:solidFill>
                  <a:schemeClr val="tx1">
                    <a:lumMod val="65000"/>
                    <a:lumOff val="35000"/>
                  </a:schemeClr>
                </a:solidFill>
                <a:latin typeface="IRANYekanFN Black" panose="020B0604020202020204" charset="-78"/>
                <a:cs typeface="IRANYekanFN Black" panose="020B0604020202020204" charset="-78"/>
              </a:rPr>
              <a:t>BIND </a:t>
            </a:r>
            <a:r>
              <a:rPr lang="fa-IR" sz="1422" dirty="0">
                <a:solidFill>
                  <a:schemeClr val="tx1">
                    <a:lumMod val="65000"/>
                    <a:lumOff val="35000"/>
                  </a:schemeClr>
                </a:solidFill>
                <a:latin typeface="IRANYekanFN Black" panose="020B0604020202020204" charset="-78"/>
                <a:cs typeface="IRANYekanFN Black" panose="020B0604020202020204" charset="-78"/>
              </a:rPr>
              <a:t>معروف ترین و شاید پر استفاده ترین سرویس </a:t>
            </a:r>
            <a:r>
              <a:rPr lang="en-US" sz="1422" dirty="0">
                <a:solidFill>
                  <a:schemeClr val="tx1">
                    <a:lumMod val="65000"/>
                    <a:lumOff val="35000"/>
                  </a:schemeClr>
                </a:solidFill>
                <a:latin typeface="IRANYekanFN Black" panose="020B0604020202020204" charset="-78"/>
                <a:cs typeface="IRANYekanFN Black" panose="020B0604020202020204" charset="-78"/>
              </a:rPr>
              <a:t>DNS</a:t>
            </a:r>
            <a:r>
              <a:rPr lang="fa-IR" sz="1422" dirty="0">
                <a:solidFill>
                  <a:schemeClr val="tx1">
                    <a:lumMod val="65000"/>
                    <a:lumOff val="35000"/>
                  </a:schemeClr>
                </a:solidFill>
                <a:latin typeface="IRANYekanFN Black" panose="020B0604020202020204" charset="-78"/>
                <a:cs typeface="IRANYekanFN Black" panose="020B0604020202020204" charset="-78"/>
              </a:rPr>
              <a:t>ای باشد که در حال استفاده شدن است. به همین دلیل مبنای آموزش پیکربندی سرویس </a:t>
            </a:r>
            <a:r>
              <a:rPr lang="en-US" sz="1422" dirty="0">
                <a:solidFill>
                  <a:schemeClr val="tx1">
                    <a:lumMod val="65000"/>
                    <a:lumOff val="35000"/>
                  </a:schemeClr>
                </a:solidFill>
                <a:latin typeface="IRANYekanFN Black" panose="020B0604020202020204" charset="-78"/>
                <a:cs typeface="IRANYekanFN Black" panose="020B0604020202020204" charset="-78"/>
              </a:rPr>
              <a:t>DNS </a:t>
            </a:r>
            <a:r>
              <a:rPr lang="fa-IR" sz="1422" dirty="0">
                <a:solidFill>
                  <a:schemeClr val="tx1">
                    <a:lumMod val="65000"/>
                    <a:lumOff val="35000"/>
                  </a:schemeClr>
                </a:solidFill>
                <a:latin typeface="IRANYekanFN Black" panose="020B0604020202020204" charset="-78"/>
                <a:cs typeface="IRANYekanFN Black" panose="020B0604020202020204" charset="-78"/>
              </a:rPr>
              <a:t>روی سرور لینوکس را ما روی </a:t>
            </a:r>
            <a:r>
              <a:rPr lang="en-US" sz="1422" dirty="0">
                <a:solidFill>
                  <a:schemeClr val="tx1">
                    <a:lumMod val="65000"/>
                    <a:lumOff val="35000"/>
                  </a:schemeClr>
                </a:solidFill>
                <a:latin typeface="IRANYekanFN Black" panose="020B0604020202020204" charset="-78"/>
                <a:cs typeface="IRANYekanFN Black" panose="020B0604020202020204" charset="-78"/>
              </a:rPr>
              <a:t>BIND</a:t>
            </a:r>
            <a:r>
              <a:rPr lang="fa-IR" sz="1422" dirty="0">
                <a:solidFill>
                  <a:schemeClr val="tx1">
                    <a:lumMod val="65000"/>
                    <a:lumOff val="35000"/>
                  </a:schemeClr>
                </a:solidFill>
                <a:latin typeface="IRANYekanFN Black" panose="020B0604020202020204" charset="-78"/>
                <a:cs typeface="IRANYekanFN Black" panose="020B0604020202020204" charset="-78"/>
              </a:rPr>
              <a:t>می گذاریم. البته تنظیمات و پیکربندی‌های تمامی این سرویس ها شبیه به هم است و مهم این است که شما قادر باشید، با مفاهیم پایه ای</a:t>
            </a:r>
            <a:r>
              <a:rPr lang="en-US" sz="1422" dirty="0">
                <a:solidFill>
                  <a:schemeClr val="tx1">
                    <a:lumMod val="65000"/>
                    <a:lumOff val="35000"/>
                  </a:schemeClr>
                </a:solidFill>
                <a:latin typeface="IRANYekanFN Black" panose="020B0604020202020204" charset="-78"/>
                <a:cs typeface="IRANYekanFN Black" panose="020B0604020202020204" charset="-78"/>
              </a:rPr>
              <a:t>DNS </a:t>
            </a:r>
            <a:r>
              <a:rPr lang="fa-IR" sz="1422" dirty="0">
                <a:solidFill>
                  <a:schemeClr val="tx1">
                    <a:lumMod val="65000"/>
                    <a:lumOff val="35000"/>
                  </a:schemeClr>
                </a:solidFill>
                <a:latin typeface="IRANYekanFN Black" panose="020B0604020202020204" charset="-78"/>
                <a:cs typeface="IRANYekanFN Black" panose="020B0604020202020204" charset="-78"/>
              </a:rPr>
              <a:t>آشنا باشید تا بعداً در کار کردن با این سرویس دچار مشکل نگردید.</a:t>
            </a:r>
            <a:endParaRPr lang="en-US" sz="1422" dirty="0">
              <a:solidFill>
                <a:schemeClr val="tx1">
                  <a:lumMod val="65000"/>
                  <a:lumOff val="35000"/>
                </a:schemeClr>
              </a:solidFill>
              <a:latin typeface="IRANYekanFN Black" panose="020B0604020202020204" charset="-78"/>
              <a:cs typeface="IRANYekanFN Black" panose="020B0604020202020204" charset="-78"/>
            </a:endParaRPr>
          </a:p>
          <a:p>
            <a:pPr algn="r" rtl="1">
              <a:lnSpc>
                <a:spcPct val="150000"/>
              </a:lnSpc>
              <a:spcAft>
                <a:spcPts val="597"/>
              </a:spcAft>
            </a:pPr>
            <a:r>
              <a:rPr lang="fa-IR" sz="1422" dirty="0">
                <a:solidFill>
                  <a:srgbClr val="C0504D"/>
                </a:solidFill>
                <a:latin typeface="IRANYekanFN Black" panose="020B0604020202020204" charset="-78"/>
                <a:cs typeface="IRANYekanFN Black" panose="020B0604020202020204" charset="-78"/>
              </a:rPr>
              <a:t>ویژگی های </a:t>
            </a:r>
            <a:r>
              <a:rPr lang="en-US" sz="1422" b="1" dirty="0">
                <a:solidFill>
                  <a:srgbClr val="C0504D"/>
                </a:solidFill>
                <a:latin typeface="IRANYekanFN Black" panose="020B0604020202020204" charset="-78"/>
                <a:cs typeface="IRANYekanFN Black" panose="020B0604020202020204" charset="-78"/>
              </a:rPr>
              <a:t>BIND</a:t>
            </a:r>
          </a:p>
          <a:p>
            <a:pPr algn="justLow" rtl="1">
              <a:lnSpc>
                <a:spcPct val="150000"/>
              </a:lnSpc>
              <a:spcAft>
                <a:spcPts val="597"/>
              </a:spcAft>
            </a:pPr>
            <a:r>
              <a:rPr lang="fa-IR" sz="1422" b="1" dirty="0">
                <a:solidFill>
                  <a:schemeClr val="tx1">
                    <a:lumMod val="65000"/>
                    <a:lumOff val="35000"/>
                  </a:schemeClr>
                </a:solidFill>
                <a:latin typeface="IRANYekanFN Black" panose="020B0604020202020204" charset="-78"/>
                <a:cs typeface="IRANYekanFN Black" panose="020B0604020202020204" charset="-78"/>
              </a:rPr>
              <a:t>در استفاده از </a:t>
            </a:r>
            <a:r>
              <a:rPr lang="en-US" sz="1422" b="1" dirty="0">
                <a:solidFill>
                  <a:schemeClr val="tx1">
                    <a:lumMod val="65000"/>
                    <a:lumOff val="35000"/>
                  </a:schemeClr>
                </a:solidFill>
                <a:latin typeface="IRANYekanFN Black" panose="020B0604020202020204" charset="-78"/>
                <a:cs typeface="IRANYekanFN Black" panose="020B0604020202020204" charset="-78"/>
              </a:rPr>
              <a:t>BIND </a:t>
            </a:r>
            <a:r>
              <a:rPr lang="fa-IR" sz="1422" b="1" dirty="0">
                <a:solidFill>
                  <a:schemeClr val="tx1">
                    <a:lumMod val="65000"/>
                    <a:lumOff val="35000"/>
                  </a:schemeClr>
                </a:solidFill>
                <a:latin typeface="IRANYekanFN Black" panose="020B0604020202020204" charset="-78"/>
                <a:cs typeface="IRANYekanFN Black" panose="020B0604020202020204" charset="-78"/>
              </a:rPr>
              <a:t>به این نکته دقت داشته باشید که در حافظۀ </a:t>
            </a:r>
            <a:r>
              <a:rPr lang="en-US" sz="1422" b="1" dirty="0">
                <a:solidFill>
                  <a:schemeClr val="tx1">
                    <a:lumMod val="65000"/>
                    <a:lumOff val="35000"/>
                  </a:schemeClr>
                </a:solidFill>
                <a:latin typeface="IRANYekanFN Black" panose="020B0604020202020204" charset="-78"/>
                <a:cs typeface="IRANYekanFN Black" panose="020B0604020202020204" charset="-78"/>
              </a:rPr>
              <a:t>RAM</a:t>
            </a:r>
            <a:r>
              <a:rPr lang="fa-IR" sz="1422" b="1" dirty="0">
                <a:solidFill>
                  <a:schemeClr val="tx1">
                    <a:lumMod val="65000"/>
                    <a:lumOff val="35000"/>
                  </a:schemeClr>
                </a:solidFill>
                <a:latin typeface="IRANYekanFN Black" panose="020B0604020202020204" charset="-78"/>
                <a:cs typeface="IRANYekanFN Black" panose="020B0604020202020204" charset="-78"/>
              </a:rPr>
              <a:t>ردپای زیادی از خود بر جای می گذارد. پس باید از نظر سخت افزاری، حافظۀ کافی داشته باشید.</a:t>
            </a:r>
            <a:endParaRPr lang="en-US" sz="1422" b="1" dirty="0">
              <a:solidFill>
                <a:schemeClr val="tx1">
                  <a:lumMod val="65000"/>
                  <a:lumOff val="35000"/>
                </a:schemeClr>
              </a:solidFill>
              <a:latin typeface="IRANYekanFN Black" panose="020B0604020202020204" charset="-78"/>
              <a:cs typeface="IRANYekanFN Black" panose="020B0604020202020204" charset="-78"/>
            </a:endParaRPr>
          </a:p>
          <a:p>
            <a:pPr algn="justLow" rtl="1">
              <a:lnSpc>
                <a:spcPct val="150000"/>
              </a:lnSpc>
              <a:spcAft>
                <a:spcPts val="597"/>
              </a:spcAft>
            </a:pPr>
            <a:endParaRPr lang="en-US" sz="1896" b="1" dirty="0">
              <a:solidFill>
                <a:srgbClr val="C0504D"/>
              </a:solidFill>
              <a:latin typeface="IRANYekanFN Black" panose="020B0604020202020204" charset="-78"/>
              <a:cs typeface="IRANYekanFN Black" panose="020B0604020202020204" charset="-78"/>
            </a:endParaRPr>
          </a:p>
          <a:p>
            <a:pPr algn="justLow" rtl="1">
              <a:lnSpc>
                <a:spcPct val="150000"/>
              </a:lnSpc>
              <a:spcAft>
                <a:spcPts val="597"/>
              </a:spcAft>
            </a:pPr>
            <a:endParaRPr lang="en-US" sz="1896" b="1" dirty="0">
              <a:solidFill>
                <a:srgbClr val="C0504D"/>
              </a:solidFill>
              <a:latin typeface="IRANYekanFN Black" panose="020B0604020202020204" charset="-78"/>
              <a:cs typeface="IRANYekanFN Black" panose="020B0604020202020204" charset="-78"/>
            </a:endParaRPr>
          </a:p>
        </p:txBody>
      </p:sp>
      <p:pic>
        <p:nvPicPr>
          <p:cNvPr id="6" name="Picture 5">
            <a:extLst>
              <a:ext uri="{FF2B5EF4-FFF2-40B4-BE49-F238E27FC236}">
                <a16:creationId xmlns:a16="http://schemas.microsoft.com/office/drawing/2014/main" id="{8F789C75-1915-4926-88ED-E77B09A3AE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95" y="3246447"/>
            <a:ext cx="4876732" cy="3764227"/>
          </a:xfrm>
          <a:prstGeom prst="rect">
            <a:avLst/>
          </a:prstGeom>
        </p:spPr>
      </p:pic>
    </p:spTree>
    <p:custDataLst>
      <p:tags r:id="rId1"/>
    </p:custDataLst>
    <p:extLst>
      <p:ext uri="{BB962C8B-B14F-4D97-AF65-F5344CB8AC3E}">
        <p14:creationId xmlns:p14="http://schemas.microsoft.com/office/powerpoint/2010/main" val="517058894"/>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a14="http://schemas.microsoft.com/office/drawing/2010/main" xmlns="">
      <p:transition spd="med" advTm="10264">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ACDE-DEC5-47C7-9A6D-E007CB200AFB}"/>
              </a:ext>
            </a:extLst>
          </p:cNvPr>
          <p:cNvSpPr>
            <a:spLocks noGrp="1"/>
          </p:cNvSpPr>
          <p:nvPr>
            <p:ph type="title"/>
          </p:nvPr>
        </p:nvSpPr>
        <p:spPr>
          <a:xfrm>
            <a:off x="341456" y="210357"/>
            <a:ext cx="10972801" cy="1137848"/>
          </a:xfrm>
        </p:spPr>
        <p:txBody>
          <a:bodyPr>
            <a:normAutofit/>
          </a:bodyPr>
          <a:lstStyle/>
          <a:p>
            <a:pPr algn="r" rtl="1"/>
            <a:r>
              <a:rPr lang="fa-IR" sz="3251" dirty="0">
                <a:latin typeface="IRANYekanFN Black" panose="020B0604020202020204" charset="-78"/>
                <a:cs typeface="IRANYekanFN Black" panose="020B0604020202020204" charset="-78"/>
              </a:rPr>
              <a:t>محیط نرم افزاری </a:t>
            </a:r>
            <a:r>
              <a:rPr lang="en-US" sz="3251" dirty="0">
                <a:solidFill>
                  <a:srgbClr val="C0504D"/>
                </a:solidFill>
                <a:latin typeface="IRANYekanFN Black" panose="020B0604020202020204" charset="-78"/>
                <a:cs typeface="IRANYekanFN Black" panose="020B0604020202020204" charset="-78"/>
              </a:rPr>
              <a:t>BIND</a:t>
            </a:r>
          </a:p>
        </p:txBody>
      </p:sp>
      <p:pic>
        <p:nvPicPr>
          <p:cNvPr id="4" name="图片 27">
            <a:extLst>
              <a:ext uri="{FF2B5EF4-FFF2-40B4-BE49-F238E27FC236}">
                <a16:creationId xmlns:a16="http://schemas.microsoft.com/office/drawing/2014/main" id="{349D282A-BB8E-4612-8506-5879800CA204}"/>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11468703" y="289197"/>
            <a:ext cx="491731" cy="687902"/>
          </a:xfrm>
          <a:prstGeom prst="rect">
            <a:avLst/>
          </a:prstGeom>
        </p:spPr>
      </p:pic>
      <p:pic>
        <p:nvPicPr>
          <p:cNvPr id="8" name="Picture 7">
            <a:extLst>
              <a:ext uri="{FF2B5EF4-FFF2-40B4-BE49-F238E27FC236}">
                <a16:creationId xmlns:a16="http://schemas.microsoft.com/office/drawing/2014/main" id="{0FA2163E-C0B0-4420-945C-279880075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21" y="1185705"/>
            <a:ext cx="10341976" cy="5453531"/>
          </a:xfrm>
          <a:prstGeom prst="rect">
            <a:avLst/>
          </a:prstGeom>
        </p:spPr>
      </p:pic>
    </p:spTree>
    <p:extLst>
      <p:ext uri="{BB962C8B-B14F-4D97-AF65-F5344CB8AC3E}">
        <p14:creationId xmlns:p14="http://schemas.microsoft.com/office/powerpoint/2010/main" val="345657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9" name="Rectangle 36"/>
          <p:cNvSpPr/>
          <p:nvPr/>
        </p:nvSpPr>
        <p:spPr>
          <a:xfrm>
            <a:off x="-633891" y="400620"/>
            <a:ext cx="5266871" cy="592439"/>
          </a:xfrm>
          <a:prstGeom prst="rect">
            <a:avLst/>
          </a:prstGeom>
          <a:noFill/>
        </p:spPr>
        <p:txBody>
          <a:bodyPr wrap="square" lIns="91281" tIns="45641" rIns="91281" bIns="45641">
            <a:spAutoFit/>
          </a:bodyPr>
          <a:lstStyle/>
          <a:p>
            <a:pPr algn="r" defTabSz="609404" rtl="1">
              <a:defRPr/>
            </a:pPr>
            <a:r>
              <a:rPr lang="fa-IR" altLang="zh-CN" sz="3251" dirty="0">
                <a:solidFill>
                  <a:schemeClr val="accent2"/>
                </a:solidFill>
                <a:latin typeface="IRANYekanFN Black" panose="020B0506030804020204" pitchFamily="34" charset="-78"/>
                <a:cs typeface="IRANYekanFN Black" panose="020B0506030804020204" pitchFamily="34" charset="-78"/>
                <a:sym typeface="+mn-ea"/>
              </a:rPr>
              <a:t>انواع سرویس</a:t>
            </a:r>
            <a:r>
              <a:rPr lang="fa-IR" altLang="zh-CN" sz="3251" dirty="0">
                <a:latin typeface="IRANYekanFN Black" panose="020B0506030804020204" pitchFamily="34" charset="-78"/>
                <a:cs typeface="IRANYekanFN Black" panose="020B0506030804020204" pitchFamily="34" charset="-78"/>
                <a:sym typeface="+mn-ea"/>
              </a:rPr>
              <a:t> </a:t>
            </a:r>
            <a:r>
              <a:rPr lang="en-US" altLang="zh-CN" sz="3251" dirty="0">
                <a:latin typeface="IRANYekanFN Black" panose="020B0506030804020204" pitchFamily="34" charset="-78"/>
                <a:cs typeface="IRANYekanFN Black" panose="020B0506030804020204" pitchFamily="34" charset="-78"/>
                <a:sym typeface="+mn-ea"/>
              </a:rPr>
              <a:t>DNS</a:t>
            </a:r>
            <a:endParaRPr kumimoji="1" lang="zh-CN" altLang="en-US" sz="2709" b="1" kern="0" dirty="0">
              <a:solidFill>
                <a:schemeClr val="accent2"/>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2" name="矩形 19">
            <a:extLst>
              <a:ext uri="{FF2B5EF4-FFF2-40B4-BE49-F238E27FC236}">
                <a16:creationId xmlns:a16="http://schemas.microsoft.com/office/drawing/2014/main" id="{5E75BE0B-564C-C307-9E6D-3ECE934CA644}"/>
              </a:ext>
            </a:extLst>
          </p:cNvPr>
          <p:cNvSpPr/>
          <p:nvPr/>
        </p:nvSpPr>
        <p:spPr>
          <a:xfrm>
            <a:off x="243921" y="1185703"/>
            <a:ext cx="11606623" cy="2912785"/>
          </a:xfrm>
          <a:prstGeom prst="rect">
            <a:avLst/>
          </a:prstGeom>
        </p:spPr>
        <p:txBody>
          <a:bodyPr wrap="square">
            <a:spAutoFit/>
          </a:bodyPr>
          <a:lstStyle/>
          <a:p>
            <a:pPr algn="justLow" rtl="1">
              <a:lnSpc>
                <a:spcPct val="150000"/>
              </a:lnSpc>
              <a:spcAft>
                <a:spcPts val="597"/>
              </a:spcAft>
            </a:pPr>
            <a:r>
              <a:rPr lang="en-US" sz="1896" b="1" dirty="0" err="1">
                <a:solidFill>
                  <a:srgbClr val="C0504D"/>
                </a:solidFill>
                <a:latin typeface="IRANYekanFN Black" panose="020B0604020202020204" charset="-78"/>
                <a:cs typeface="IRANYekanFN Black" panose="020B0604020202020204" charset="-78"/>
              </a:rPr>
              <a:t>MyDSN</a:t>
            </a:r>
            <a:endParaRPr lang="en-US" sz="1896" b="1" dirty="0">
              <a:solidFill>
                <a:srgbClr val="C0504D"/>
              </a:solidFill>
              <a:latin typeface="IRANYekanFN Black" panose="020B0604020202020204" charset="-78"/>
              <a:cs typeface="IRANYekanFN Black" panose="020B0604020202020204" charset="-78"/>
            </a:endParaRPr>
          </a:p>
          <a:p>
            <a:pPr algn="justLow" rtl="1">
              <a:lnSpc>
                <a:spcPct val="150000"/>
              </a:lnSpc>
              <a:spcAft>
                <a:spcPts val="597"/>
              </a:spcAft>
            </a:pPr>
            <a:r>
              <a:rPr lang="en-US" sz="1422" b="1" dirty="0" err="1">
                <a:solidFill>
                  <a:schemeClr val="tx1">
                    <a:lumMod val="65000"/>
                    <a:lumOff val="35000"/>
                  </a:schemeClr>
                </a:solidFill>
                <a:latin typeface="IRANYekanFN Black" panose="020B0604020202020204" charset="-78"/>
                <a:cs typeface="IRANYekanFN Black" panose="020B0604020202020204" charset="-78"/>
              </a:rPr>
              <a:t>MyDNS</a:t>
            </a:r>
            <a:r>
              <a:rPr lang="en-US" sz="1422" b="1" dirty="0">
                <a:solidFill>
                  <a:schemeClr val="tx1">
                    <a:lumMod val="65000"/>
                    <a:lumOff val="35000"/>
                  </a:schemeClr>
                </a:solidFill>
                <a:latin typeface="IRANYekanFN Black" panose="020B0604020202020204" charset="-78"/>
                <a:cs typeface="IRANYekanFN Black" panose="020B0604020202020204" charset="-78"/>
              </a:rPr>
              <a:t> </a:t>
            </a:r>
            <a:r>
              <a:rPr lang="fa-IR" sz="1422" b="1" dirty="0">
                <a:solidFill>
                  <a:schemeClr val="tx1">
                    <a:lumMod val="65000"/>
                    <a:lumOff val="35000"/>
                  </a:schemeClr>
                </a:solidFill>
                <a:latin typeface="IRANYekanFN Black" panose="020B0604020202020204" charset="-78"/>
                <a:cs typeface="IRANYekanFN Black" panose="020B0604020202020204" charset="-78"/>
              </a:rPr>
              <a:t>برخلاف دیگر سرویس های </a:t>
            </a:r>
            <a:r>
              <a:rPr lang="en-US" sz="1422" b="1" dirty="0">
                <a:solidFill>
                  <a:schemeClr val="tx1">
                    <a:lumMod val="65000"/>
                    <a:lumOff val="35000"/>
                  </a:schemeClr>
                </a:solidFill>
                <a:latin typeface="IRANYekanFN Black" panose="020B0604020202020204" charset="-78"/>
                <a:cs typeface="IRANYekanFN Black" panose="020B0604020202020204" charset="-78"/>
              </a:rPr>
              <a:t>DNS، </a:t>
            </a:r>
            <a:r>
              <a:rPr lang="fa-IR" sz="1422" b="1" dirty="0">
                <a:solidFill>
                  <a:schemeClr val="tx1">
                    <a:lumMod val="65000"/>
                    <a:lumOff val="35000"/>
                  </a:schemeClr>
                </a:solidFill>
                <a:latin typeface="IRANYekanFN Black" panose="020B0604020202020204" charset="-78"/>
                <a:cs typeface="IRANYekanFN Black" panose="020B0604020202020204" charset="-78"/>
              </a:rPr>
              <a:t>از پایگاه دادۀ </a:t>
            </a:r>
            <a:r>
              <a:rPr lang="en-US" sz="1422" b="1" dirty="0">
                <a:solidFill>
                  <a:schemeClr val="tx1">
                    <a:lumMod val="65000"/>
                    <a:lumOff val="35000"/>
                  </a:schemeClr>
                </a:solidFill>
                <a:latin typeface="IRANYekanFN Black" panose="020B0604020202020204" charset="-78"/>
                <a:cs typeface="IRANYekanFN Black" panose="020B0604020202020204" charset="-78"/>
              </a:rPr>
              <a:t>MySQL </a:t>
            </a:r>
            <a:r>
              <a:rPr lang="fa-IR" sz="1422" b="1" dirty="0">
                <a:solidFill>
                  <a:schemeClr val="tx1">
                    <a:lumMod val="65000"/>
                    <a:lumOff val="35000"/>
                  </a:schemeClr>
                </a:solidFill>
                <a:latin typeface="IRANYekanFN Black" panose="020B0604020202020204" charset="-78"/>
                <a:cs typeface="IRANYekanFN Black" panose="020B0604020202020204" charset="-78"/>
              </a:rPr>
              <a:t>برای ذخیره رکوردها استفاده می کند. پس این عیب در آن خیلی درشت نمایان می شود که اگر فشار زیادی روی سرویس پایگاه دادۀ شما بیاید، حتماً سرعت دریافت اطلاعات </a:t>
            </a:r>
            <a:r>
              <a:rPr lang="en-US" sz="1422" b="1" dirty="0">
                <a:solidFill>
                  <a:schemeClr val="tx1">
                    <a:lumMod val="65000"/>
                    <a:lumOff val="35000"/>
                  </a:schemeClr>
                </a:solidFill>
                <a:latin typeface="IRANYekanFN Black" panose="020B0604020202020204" charset="-78"/>
                <a:cs typeface="IRANYekanFN Black" panose="020B0604020202020204" charset="-78"/>
              </a:rPr>
              <a:t>Zone</a:t>
            </a:r>
            <a:r>
              <a:rPr lang="fa-IR" sz="1422" b="1" dirty="0">
                <a:solidFill>
                  <a:schemeClr val="tx1">
                    <a:lumMod val="65000"/>
                    <a:lumOff val="35000"/>
                  </a:schemeClr>
                </a:solidFill>
                <a:latin typeface="IRANYekanFN Black" panose="020B0604020202020204" charset="-78"/>
                <a:cs typeface="IRANYekanFN Black" panose="020B0604020202020204" charset="-78"/>
              </a:rPr>
              <a:t>دامنه های اینترنتی شما به شدت کاهش خواهد یافت. پس سرعت بارگذاری سایت های روی سرور را به شدت کم می کند. این جدای از سرعت بازخوانی و نوشتن اطلاعات روی پایگاه داده از طریق خود سایت است، که خوب طبیعتاً کاهش پیدا خواهد کرد.</a:t>
            </a:r>
            <a:endParaRPr lang="en-US" sz="1422" b="1" dirty="0">
              <a:solidFill>
                <a:schemeClr val="tx1">
                  <a:lumMod val="65000"/>
                  <a:lumOff val="35000"/>
                </a:schemeClr>
              </a:solidFill>
              <a:latin typeface="IRANYekanFN Black" panose="020B0604020202020204" charset="-78"/>
              <a:cs typeface="IRANYekanFN Black" panose="020B0604020202020204" charset="-78"/>
            </a:endParaRPr>
          </a:p>
          <a:p>
            <a:pPr algn="justLow" rtl="1">
              <a:lnSpc>
                <a:spcPct val="150000"/>
              </a:lnSpc>
              <a:spcAft>
                <a:spcPts val="597"/>
              </a:spcAft>
            </a:pPr>
            <a:endParaRPr lang="en-US" sz="1896" b="1" dirty="0">
              <a:solidFill>
                <a:srgbClr val="C0504D"/>
              </a:solidFill>
              <a:latin typeface="IRANYekanFN Black" panose="020B0604020202020204" charset="-78"/>
              <a:cs typeface="IRANYekanFN Black" panose="020B0604020202020204" charset="-78"/>
            </a:endParaRPr>
          </a:p>
          <a:p>
            <a:pPr algn="justLow" rtl="1">
              <a:lnSpc>
                <a:spcPct val="150000"/>
              </a:lnSpc>
              <a:spcAft>
                <a:spcPts val="597"/>
              </a:spcAft>
            </a:pPr>
            <a:endParaRPr lang="en-US" sz="1896" b="1" dirty="0">
              <a:solidFill>
                <a:srgbClr val="C0504D"/>
              </a:solidFill>
              <a:latin typeface="IRANYekanFN Black" panose="020B0604020202020204" charset="-78"/>
              <a:cs typeface="IRANYekanFN Black" panose="020B0604020202020204" charset="-78"/>
            </a:endParaRPr>
          </a:p>
        </p:txBody>
      </p:sp>
      <p:pic>
        <p:nvPicPr>
          <p:cNvPr id="4" name="Picture 3">
            <a:extLst>
              <a:ext uri="{FF2B5EF4-FFF2-40B4-BE49-F238E27FC236}">
                <a16:creationId xmlns:a16="http://schemas.microsoft.com/office/drawing/2014/main" id="{1DEEBC1D-2B94-4816-BBE9-1EC117DCC4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664" y="3624070"/>
            <a:ext cx="2580317" cy="2580317"/>
          </a:xfrm>
          <a:prstGeom prst="rect">
            <a:avLst/>
          </a:prstGeom>
        </p:spPr>
      </p:pic>
    </p:spTree>
    <p:custDataLst>
      <p:tags r:id="rId1"/>
    </p:custDataLst>
    <p:extLst>
      <p:ext uri="{BB962C8B-B14F-4D97-AF65-F5344CB8AC3E}">
        <p14:creationId xmlns:p14="http://schemas.microsoft.com/office/powerpoint/2010/main" val="1152078787"/>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a14="http://schemas.microsoft.com/office/drawing/2010/main" xmlns="">
      <p:transition spd="med" advTm="10264">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ACDE-DEC5-47C7-9A6D-E007CB200AFB}"/>
              </a:ext>
            </a:extLst>
          </p:cNvPr>
          <p:cNvSpPr>
            <a:spLocks noGrp="1"/>
          </p:cNvSpPr>
          <p:nvPr>
            <p:ph type="title"/>
          </p:nvPr>
        </p:nvSpPr>
        <p:spPr>
          <a:xfrm>
            <a:off x="341456" y="210357"/>
            <a:ext cx="10972801" cy="1137848"/>
          </a:xfrm>
        </p:spPr>
        <p:txBody>
          <a:bodyPr>
            <a:normAutofit/>
          </a:bodyPr>
          <a:lstStyle/>
          <a:p>
            <a:pPr algn="r" rtl="1"/>
            <a:r>
              <a:rPr lang="fa-IR" sz="3251" dirty="0">
                <a:latin typeface="IRANYekanFN Black" panose="020B0604020202020204" charset="-78"/>
                <a:cs typeface="IRANYekanFN Black" panose="020B0604020202020204" charset="-78"/>
              </a:rPr>
              <a:t>محیط نرم افزاری </a:t>
            </a:r>
            <a:r>
              <a:rPr lang="en-US" sz="3251" dirty="0" err="1">
                <a:solidFill>
                  <a:srgbClr val="C0504D"/>
                </a:solidFill>
                <a:latin typeface="IRANYekanFN Black" panose="020B0604020202020204" charset="-78"/>
                <a:cs typeface="IRANYekanFN Black" panose="020B0604020202020204" charset="-78"/>
              </a:rPr>
              <a:t>MyDSN</a:t>
            </a:r>
            <a:endParaRPr lang="en-US" sz="3251" dirty="0">
              <a:solidFill>
                <a:srgbClr val="C0504D"/>
              </a:solidFill>
              <a:latin typeface="IRANYekanFN Black" panose="020B0604020202020204" charset="-78"/>
              <a:cs typeface="IRANYekanFN Black" panose="020B0604020202020204" charset="-78"/>
            </a:endParaRPr>
          </a:p>
        </p:txBody>
      </p:sp>
      <p:pic>
        <p:nvPicPr>
          <p:cNvPr id="4" name="图片 27">
            <a:extLst>
              <a:ext uri="{FF2B5EF4-FFF2-40B4-BE49-F238E27FC236}">
                <a16:creationId xmlns:a16="http://schemas.microsoft.com/office/drawing/2014/main" id="{349D282A-BB8E-4612-8506-5879800CA204}"/>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11468703" y="289197"/>
            <a:ext cx="491731" cy="687902"/>
          </a:xfrm>
          <a:prstGeom prst="rect">
            <a:avLst/>
          </a:prstGeom>
        </p:spPr>
      </p:pic>
      <p:pic>
        <p:nvPicPr>
          <p:cNvPr id="5" name="Picture 4">
            <a:extLst>
              <a:ext uri="{FF2B5EF4-FFF2-40B4-BE49-F238E27FC236}">
                <a16:creationId xmlns:a16="http://schemas.microsoft.com/office/drawing/2014/main" id="{AC28A63C-E7DD-4E07-A757-C2898E18D1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56" y="1673377"/>
            <a:ext cx="11509562" cy="4876732"/>
          </a:xfrm>
          <a:prstGeom prst="rect">
            <a:avLst/>
          </a:prstGeom>
        </p:spPr>
      </p:pic>
    </p:spTree>
    <p:extLst>
      <p:ext uri="{BB962C8B-B14F-4D97-AF65-F5344CB8AC3E}">
        <p14:creationId xmlns:p14="http://schemas.microsoft.com/office/powerpoint/2010/main" val="358570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9" name="Rectangle 36"/>
          <p:cNvSpPr/>
          <p:nvPr/>
        </p:nvSpPr>
        <p:spPr>
          <a:xfrm>
            <a:off x="-633891" y="400620"/>
            <a:ext cx="5266871" cy="592439"/>
          </a:xfrm>
          <a:prstGeom prst="rect">
            <a:avLst/>
          </a:prstGeom>
          <a:noFill/>
        </p:spPr>
        <p:txBody>
          <a:bodyPr wrap="square" lIns="91281" tIns="45641" rIns="91281" bIns="45641">
            <a:spAutoFit/>
          </a:bodyPr>
          <a:lstStyle/>
          <a:p>
            <a:pPr algn="r" defTabSz="609404" rtl="1">
              <a:defRPr/>
            </a:pPr>
            <a:r>
              <a:rPr lang="fa-IR" altLang="zh-CN" sz="3251" dirty="0">
                <a:solidFill>
                  <a:schemeClr val="accent2"/>
                </a:solidFill>
                <a:latin typeface="IRANYekanFN Black" panose="020B0506030804020204" pitchFamily="34" charset="-78"/>
                <a:cs typeface="IRANYekanFN Black" panose="020B0506030804020204" pitchFamily="34" charset="-78"/>
                <a:sym typeface="+mn-ea"/>
              </a:rPr>
              <a:t>انواع سرویس</a:t>
            </a:r>
            <a:r>
              <a:rPr lang="fa-IR" altLang="zh-CN" sz="3251" dirty="0">
                <a:latin typeface="IRANYekanFN Black" panose="020B0506030804020204" pitchFamily="34" charset="-78"/>
                <a:cs typeface="IRANYekanFN Black" panose="020B0506030804020204" pitchFamily="34" charset="-78"/>
                <a:sym typeface="+mn-ea"/>
              </a:rPr>
              <a:t> </a:t>
            </a:r>
            <a:r>
              <a:rPr lang="en-US" altLang="zh-CN" sz="3251" dirty="0">
                <a:latin typeface="IRANYekanFN Black" panose="020B0506030804020204" pitchFamily="34" charset="-78"/>
                <a:cs typeface="IRANYekanFN Black" panose="020B0506030804020204" pitchFamily="34" charset="-78"/>
                <a:sym typeface="+mn-ea"/>
              </a:rPr>
              <a:t>DNS</a:t>
            </a:r>
            <a:endParaRPr kumimoji="1" lang="zh-CN" altLang="en-US" sz="2709" b="1" kern="0" dirty="0">
              <a:solidFill>
                <a:schemeClr val="accent2"/>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2" name="矩形 19">
            <a:extLst>
              <a:ext uri="{FF2B5EF4-FFF2-40B4-BE49-F238E27FC236}">
                <a16:creationId xmlns:a16="http://schemas.microsoft.com/office/drawing/2014/main" id="{5E75BE0B-564C-C307-9E6D-3ECE934CA644}"/>
              </a:ext>
            </a:extLst>
          </p:cNvPr>
          <p:cNvSpPr/>
          <p:nvPr/>
        </p:nvSpPr>
        <p:spPr>
          <a:xfrm>
            <a:off x="292689" y="1011986"/>
            <a:ext cx="11606623" cy="3606115"/>
          </a:xfrm>
          <a:prstGeom prst="rect">
            <a:avLst/>
          </a:prstGeom>
        </p:spPr>
        <p:txBody>
          <a:bodyPr wrap="square">
            <a:spAutoFit/>
          </a:bodyPr>
          <a:lstStyle/>
          <a:p>
            <a:pPr algn="justLow" rtl="1">
              <a:lnSpc>
                <a:spcPct val="150000"/>
              </a:lnSpc>
              <a:spcAft>
                <a:spcPts val="597"/>
              </a:spcAft>
            </a:pPr>
            <a:r>
              <a:rPr lang="en-US" sz="2438" b="1" dirty="0">
                <a:solidFill>
                  <a:srgbClr val="C0504D"/>
                </a:solidFill>
                <a:latin typeface="IRANYekanFN Black" panose="020B0604020202020204" charset="-78"/>
                <a:cs typeface="IRANYekanFN Black" panose="020B0604020202020204" charset="-78"/>
              </a:rPr>
              <a:t>POWERDNS</a:t>
            </a:r>
          </a:p>
          <a:p>
            <a:pPr algn="justLow" rtl="1">
              <a:lnSpc>
                <a:spcPct val="150000"/>
              </a:lnSpc>
              <a:spcAft>
                <a:spcPts val="597"/>
              </a:spcAft>
            </a:pPr>
            <a:r>
              <a:rPr lang="fa-IR" sz="1422" b="1" dirty="0">
                <a:solidFill>
                  <a:schemeClr val="tx1">
                    <a:lumMod val="65000"/>
                    <a:lumOff val="35000"/>
                  </a:schemeClr>
                </a:solidFill>
                <a:latin typeface="IRANYekanFN Black" panose="020B0604020202020204" charset="-78"/>
                <a:cs typeface="IRANYekanFN Black" panose="020B0604020202020204" charset="-78"/>
              </a:rPr>
              <a:t>در آخر گزینه دیگری هم با نام </a:t>
            </a:r>
            <a:r>
              <a:rPr lang="en-US" sz="1422" b="1" dirty="0">
                <a:solidFill>
                  <a:schemeClr val="tx1">
                    <a:lumMod val="65000"/>
                    <a:lumOff val="35000"/>
                  </a:schemeClr>
                </a:solidFill>
                <a:latin typeface="IRANYekanFN Black" panose="020B0604020202020204" charset="-78"/>
                <a:cs typeface="IRANYekanFN Black" panose="020B0604020202020204" charset="-78"/>
              </a:rPr>
              <a:t>NSD</a:t>
            </a:r>
            <a:r>
              <a:rPr lang="fa-IR" sz="1422" b="1" dirty="0">
                <a:solidFill>
                  <a:schemeClr val="tx1">
                    <a:lumMod val="65000"/>
                    <a:lumOff val="35000"/>
                  </a:schemeClr>
                </a:solidFill>
                <a:latin typeface="IRANYekanFN Black" panose="020B0604020202020204" charset="-78"/>
                <a:cs typeface="IRANYekanFN Black" panose="020B0604020202020204" charset="-78"/>
              </a:rPr>
              <a:t>ما داریم که مصرف حافظۀ کمی دارد و بسیار سبک است، به مانند </a:t>
            </a:r>
            <a:r>
              <a:rPr lang="en-US" sz="1422" b="1" dirty="0" err="1">
                <a:solidFill>
                  <a:schemeClr val="tx1">
                    <a:lumMod val="65000"/>
                    <a:lumOff val="35000"/>
                  </a:schemeClr>
                </a:solidFill>
                <a:latin typeface="IRANYekanFN Black" panose="020B0604020202020204" charset="-78"/>
                <a:cs typeface="IRANYekanFN Black" panose="020B0604020202020204" charset="-78"/>
              </a:rPr>
              <a:t>PowerDNS</a:t>
            </a:r>
            <a:r>
              <a:rPr lang="en-US" sz="1422" b="1" dirty="0">
                <a:solidFill>
                  <a:schemeClr val="tx1">
                    <a:lumMod val="65000"/>
                    <a:lumOff val="35000"/>
                  </a:schemeClr>
                </a:solidFill>
                <a:latin typeface="IRANYekanFN Black" panose="020B0604020202020204" charset="-78"/>
                <a:cs typeface="IRANYekanFN Black" panose="020B0604020202020204" charset="-78"/>
              </a:rPr>
              <a:t>.</a:t>
            </a:r>
            <a:r>
              <a:rPr lang="fa-IR" sz="1422" b="1" dirty="0">
                <a:solidFill>
                  <a:schemeClr val="tx1">
                    <a:lumMod val="65000"/>
                    <a:lumOff val="35000"/>
                  </a:schemeClr>
                </a:solidFill>
                <a:latin typeface="IRANYekanFN Black" panose="020B0604020202020204" charset="-78"/>
                <a:cs typeface="IRANYekanFN Black" panose="020B0604020202020204" charset="-78"/>
              </a:rPr>
              <a:t>اما این یکی از </a:t>
            </a:r>
            <a:r>
              <a:rPr lang="en-US" sz="1422" b="1" dirty="0">
                <a:solidFill>
                  <a:schemeClr val="tx1">
                    <a:lumMod val="65000"/>
                    <a:lumOff val="35000"/>
                  </a:schemeClr>
                </a:solidFill>
                <a:latin typeface="IRANYekanFN Black" panose="020B0604020202020204" charset="-78"/>
                <a:cs typeface="IRANYekanFN Black" panose="020B0604020202020204" charset="-78"/>
              </a:rPr>
              <a:t>DNSSEC</a:t>
            </a:r>
            <a:r>
              <a:rPr lang="fa-IR" sz="1422" b="1" dirty="0">
                <a:solidFill>
                  <a:schemeClr val="tx1">
                    <a:lumMod val="65000"/>
                    <a:lumOff val="35000"/>
                  </a:schemeClr>
                </a:solidFill>
                <a:latin typeface="IRANYekanFN Black" panose="020B0604020202020204" charset="-78"/>
                <a:cs typeface="IRANYekanFN Black" panose="020B0604020202020204" charset="-78"/>
              </a:rPr>
              <a:t>پشتیبانی می کند. جالبی این سرویس اینجاست که به پیکربندی اضافی هم نیازی ندارد. پیکربندی به صورت خودکار ساخته می‌شود. پس همین هم می تواند خوب و بد باشد. بد بودن از این نظر که شما کنترل زیادی روی سفارشی سازی سرویس </a:t>
            </a:r>
            <a:r>
              <a:rPr lang="en-US" sz="1422" b="1" dirty="0">
                <a:solidFill>
                  <a:schemeClr val="tx1">
                    <a:lumMod val="65000"/>
                    <a:lumOff val="35000"/>
                  </a:schemeClr>
                </a:solidFill>
                <a:latin typeface="IRANYekanFN Black" panose="020B0604020202020204" charset="-78"/>
                <a:cs typeface="IRANYekanFN Black" panose="020B0604020202020204" charset="-78"/>
              </a:rPr>
              <a:t>DNS</a:t>
            </a:r>
            <a:r>
              <a:rPr lang="fa-IR" sz="1422" b="1" dirty="0">
                <a:solidFill>
                  <a:schemeClr val="tx1">
                    <a:lumMod val="65000"/>
                    <a:lumOff val="35000"/>
                  </a:schemeClr>
                </a:solidFill>
                <a:latin typeface="IRANYekanFN Black" panose="020B0604020202020204" charset="-78"/>
                <a:cs typeface="IRANYekanFN Black" panose="020B0604020202020204" charset="-78"/>
              </a:rPr>
              <a:t>نخواهید داشت. اما از طرف دیگر کار کردن با آن به مراتب ساده تر از بقیه خواهد بود. هر زمان هم که </a:t>
            </a:r>
            <a:r>
              <a:rPr lang="en-US" sz="1422" b="1" dirty="0">
                <a:solidFill>
                  <a:schemeClr val="tx1">
                    <a:lumMod val="65000"/>
                    <a:lumOff val="35000"/>
                  </a:schemeClr>
                </a:solidFill>
                <a:latin typeface="IRANYekanFN Black" panose="020B0604020202020204" charset="-78"/>
                <a:cs typeface="IRANYekanFN Black" panose="020B0604020202020204" charset="-78"/>
              </a:rPr>
              <a:t>Zone</a:t>
            </a:r>
            <a:r>
              <a:rPr lang="fa-IR" sz="1422" b="1" dirty="0">
                <a:solidFill>
                  <a:schemeClr val="tx1">
                    <a:lumMod val="65000"/>
                    <a:lumOff val="35000"/>
                  </a:schemeClr>
                </a:solidFill>
                <a:latin typeface="IRANYekanFN Black" panose="020B0604020202020204" charset="-78"/>
                <a:cs typeface="IRANYekanFN Black" panose="020B0604020202020204" charset="-78"/>
              </a:rPr>
              <a:t>ای به روز می شود، باید کل سرویس راه اندازی مجدد </a:t>
            </a:r>
            <a:r>
              <a:rPr lang="en-US" sz="1422" b="1" dirty="0">
                <a:solidFill>
                  <a:schemeClr val="tx1">
                    <a:lumMod val="65000"/>
                    <a:lumOff val="35000"/>
                  </a:schemeClr>
                </a:solidFill>
                <a:latin typeface="IRANYekanFN Black" panose="020B0604020202020204" charset="-78"/>
                <a:cs typeface="IRANYekanFN Black" panose="020B0604020202020204" charset="-78"/>
              </a:rPr>
              <a:t>(Restart)</a:t>
            </a:r>
            <a:r>
              <a:rPr lang="fa-IR" sz="1422" b="1" dirty="0">
                <a:solidFill>
                  <a:schemeClr val="tx1">
                    <a:lumMod val="65000"/>
                    <a:lumOff val="35000"/>
                  </a:schemeClr>
                </a:solidFill>
                <a:latin typeface="IRANYekanFN Black" panose="020B0604020202020204" charset="-78"/>
                <a:cs typeface="IRANYekanFN Black" panose="020B0604020202020204" charset="-78"/>
              </a:rPr>
              <a:t> شود که از معایب آن محسوب می شود.</a:t>
            </a:r>
            <a:endParaRPr lang="en-US" sz="1422" b="1" dirty="0">
              <a:solidFill>
                <a:schemeClr val="tx1">
                  <a:lumMod val="65000"/>
                  <a:lumOff val="35000"/>
                </a:schemeClr>
              </a:solidFill>
              <a:latin typeface="IRANYekanFN Black" panose="020B0604020202020204" charset="-78"/>
              <a:cs typeface="IRANYekanFN Black" panose="020B0604020202020204" charset="-78"/>
            </a:endParaRPr>
          </a:p>
          <a:p>
            <a:pPr algn="justLow" rtl="1">
              <a:lnSpc>
                <a:spcPct val="150000"/>
              </a:lnSpc>
              <a:spcAft>
                <a:spcPts val="597"/>
              </a:spcAft>
            </a:pPr>
            <a:endParaRPr lang="en-US" sz="2438" b="1" dirty="0">
              <a:solidFill>
                <a:srgbClr val="C0504D"/>
              </a:solidFill>
              <a:latin typeface="IRANYekanFN Black" panose="020B0604020202020204" charset="-78"/>
              <a:cs typeface="IRANYekanFN Black" panose="020B0604020202020204" charset="-78"/>
            </a:endParaRPr>
          </a:p>
          <a:p>
            <a:pPr algn="justLow" rtl="1">
              <a:lnSpc>
                <a:spcPct val="150000"/>
              </a:lnSpc>
              <a:spcAft>
                <a:spcPts val="597"/>
              </a:spcAft>
            </a:pPr>
            <a:endParaRPr lang="en-US" sz="2438" b="1" dirty="0">
              <a:solidFill>
                <a:srgbClr val="C0504D"/>
              </a:solidFill>
              <a:latin typeface="IRANYekanFN Black" panose="020B0604020202020204" charset="-78"/>
              <a:cs typeface="IRANYekanFN Black" panose="020B0604020202020204" charset="-78"/>
            </a:endParaRPr>
          </a:p>
        </p:txBody>
      </p:sp>
      <p:pic>
        <p:nvPicPr>
          <p:cNvPr id="8" name="Picture 7">
            <a:extLst>
              <a:ext uri="{FF2B5EF4-FFF2-40B4-BE49-F238E27FC236}">
                <a16:creationId xmlns:a16="http://schemas.microsoft.com/office/drawing/2014/main" id="{D8A8EBF0-5C42-4087-B47E-0074091C56D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2402" b="92795" l="1250" r="97500">
                        <a14:foregroundMark x1="7266" y1="12445" x2="7266" y2="12445"/>
                        <a14:foregroundMark x1="6641" y1="16594" x2="6641" y2="16594"/>
                        <a14:foregroundMark x1="2969" y1="34279" x2="2969" y2="34279"/>
                        <a14:foregroundMark x1="3984" y1="56987" x2="3984" y2="56987"/>
                        <a14:foregroundMark x1="10078" y1="6332" x2="10078" y2="6332"/>
                        <a14:foregroundMark x1="25781" y1="92795" x2="25781" y2="92795"/>
                        <a14:foregroundMark x1="34063" y1="2620" x2="34063" y2="2620"/>
                        <a14:foregroundMark x1="9453" y1="8734" x2="9453" y2="8734"/>
                        <a14:foregroundMark x1="3594" y1="17031" x2="3125" y2="18341"/>
                        <a14:foregroundMark x1="1484" y1="19432" x2="1250" y2="28166"/>
                        <a14:foregroundMark x1="2813" y1="44978" x2="2813" y2="50000"/>
                        <a14:foregroundMark x1="1641" y1="66812" x2="1641" y2="69651"/>
                        <a14:foregroundMark x1="2266" y1="76201" x2="3750" y2="71397"/>
                        <a14:foregroundMark x1="7109" y1="46725" x2="7109" y2="44541"/>
                        <a14:foregroundMark x1="52188" y1="42140" x2="52188" y2="42140"/>
                        <a14:foregroundMark x1="57500" y1="56987" x2="57500" y2="56987"/>
                        <a14:foregroundMark x1="64219" y1="66812" x2="63203" y2="66812"/>
                        <a14:foregroundMark x1="63672" y1="56550" x2="63672" y2="56550"/>
                        <a14:foregroundMark x1="62500" y1="63100" x2="62500" y2="63100"/>
                        <a14:foregroundMark x1="59844" y1="55240" x2="59531" y2="53712"/>
                        <a14:foregroundMark x1="56719" y1="45852" x2="53203" y2="34279"/>
                        <a14:foregroundMark x1="51719" y1="31878" x2="51563" y2="42576"/>
                        <a14:foregroundMark x1="63516" y1="32751" x2="62344" y2="47817"/>
                        <a14:foregroundMark x1="51719" y1="60699" x2="51406" y2="51965"/>
                        <a14:foregroundMark x1="2813" y1="82096" x2="3594" y2="63974"/>
                        <a14:foregroundMark x1="75156" y1="47817" x2="68984" y2="43450"/>
                        <a14:foregroundMark x1="78828" y1="60699" x2="78984" y2="68122"/>
                        <a14:foregroundMark x1="73047" y1="72926" x2="70156" y2="69214"/>
                        <a14:foregroundMark x1="73047" y1="27729" x2="73047" y2="27729"/>
                        <a14:foregroundMark x1="77031" y1="28603" x2="73984" y2="28166"/>
                        <a14:foregroundMark x1="92813" y1="29476" x2="97344" y2="38428"/>
                        <a14:foregroundMark x1="86484" y1="67686" x2="85156" y2="51965"/>
                        <a14:foregroundMark x1="92969" y1="64410" x2="97500" y2="61572"/>
                        <a14:foregroundMark x1="6094" y1="40175" x2="5469" y2="54803"/>
                        <a14:foregroundMark x1="9453" y1="25764" x2="2578" y2="56987"/>
                        <a14:foregroundMark x1="2578" y1="56987" x2="2578" y2="56987"/>
                        <a14:foregroundMark x1="7109" y1="46288" x2="6094" y2="28603"/>
                        <a14:foregroundMark x1="6250" y1="43013" x2="2969" y2="44541"/>
                        <a14:foregroundMark x1="3281" y1="35590" x2="9609" y2="23581"/>
                        <a14:foregroundMark x1="85469" y1="29476" x2="84844" y2="44105"/>
                      </a14:backgroundRemoval>
                    </a14:imgEffect>
                  </a14:imgLayer>
                </a14:imgProps>
              </a:ext>
              <a:ext uri="{28A0092B-C50C-407E-A947-70E740481C1C}">
                <a14:useLocalDpi xmlns:a14="http://schemas.microsoft.com/office/drawing/2010/main" val="0"/>
              </a:ext>
            </a:extLst>
          </a:blip>
          <a:stretch>
            <a:fillRect/>
          </a:stretch>
        </p:blipFill>
        <p:spPr>
          <a:xfrm>
            <a:off x="1219268" y="4045664"/>
            <a:ext cx="5090211" cy="1821340"/>
          </a:xfrm>
          <a:prstGeom prst="rect">
            <a:avLst/>
          </a:prstGeom>
        </p:spPr>
      </p:pic>
    </p:spTree>
    <p:custDataLst>
      <p:tags r:id="rId1"/>
    </p:custDataLst>
    <p:extLst>
      <p:ext uri="{BB962C8B-B14F-4D97-AF65-F5344CB8AC3E}">
        <p14:creationId xmlns:p14="http://schemas.microsoft.com/office/powerpoint/2010/main" val="4256431052"/>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a14="http://schemas.microsoft.com/office/drawing/2010/main" xmlns="">
      <p:transition spd="med" advTm="10264">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ACDE-DEC5-47C7-9A6D-E007CB200AFB}"/>
              </a:ext>
            </a:extLst>
          </p:cNvPr>
          <p:cNvSpPr>
            <a:spLocks noGrp="1"/>
          </p:cNvSpPr>
          <p:nvPr>
            <p:ph type="title"/>
          </p:nvPr>
        </p:nvSpPr>
        <p:spPr>
          <a:xfrm>
            <a:off x="341456" y="210357"/>
            <a:ext cx="10972801" cy="1137848"/>
          </a:xfrm>
        </p:spPr>
        <p:txBody>
          <a:bodyPr>
            <a:normAutofit/>
          </a:bodyPr>
          <a:lstStyle/>
          <a:p>
            <a:pPr algn="r" rtl="1"/>
            <a:r>
              <a:rPr lang="fa-IR" sz="3251" dirty="0">
                <a:latin typeface="IRANYekanFN Black" panose="020B0604020202020204" charset="-78"/>
                <a:cs typeface="IRANYekanFN Black" panose="020B0604020202020204" charset="-78"/>
              </a:rPr>
              <a:t>محیط نرم افزاری </a:t>
            </a:r>
            <a:r>
              <a:rPr lang="en-US" sz="3251" dirty="0">
                <a:solidFill>
                  <a:srgbClr val="C0504D"/>
                </a:solidFill>
                <a:latin typeface="IRANYekanFN Black" panose="020B0604020202020204" charset="-78"/>
                <a:cs typeface="IRANYekanFN Black" panose="020B0604020202020204" charset="-78"/>
              </a:rPr>
              <a:t>NSD</a:t>
            </a:r>
          </a:p>
        </p:txBody>
      </p:sp>
      <p:pic>
        <p:nvPicPr>
          <p:cNvPr id="4" name="图片 27">
            <a:extLst>
              <a:ext uri="{FF2B5EF4-FFF2-40B4-BE49-F238E27FC236}">
                <a16:creationId xmlns:a16="http://schemas.microsoft.com/office/drawing/2014/main" id="{349D282A-BB8E-4612-8506-5879800CA204}"/>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11468703" y="289197"/>
            <a:ext cx="491731" cy="687902"/>
          </a:xfrm>
          <a:prstGeom prst="rect">
            <a:avLst/>
          </a:prstGeom>
        </p:spPr>
      </p:pic>
      <p:pic>
        <p:nvPicPr>
          <p:cNvPr id="5" name="Picture 4">
            <a:extLst>
              <a:ext uri="{FF2B5EF4-FFF2-40B4-BE49-F238E27FC236}">
                <a16:creationId xmlns:a16="http://schemas.microsoft.com/office/drawing/2014/main" id="{6CF9AB2D-4F21-462B-B4FA-1ED80B09C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56" y="1348205"/>
            <a:ext cx="10726903" cy="5290726"/>
          </a:xfrm>
          <a:prstGeom prst="rect">
            <a:avLst/>
          </a:prstGeom>
        </p:spPr>
      </p:pic>
    </p:spTree>
    <p:extLst>
      <p:ext uri="{BB962C8B-B14F-4D97-AF65-F5344CB8AC3E}">
        <p14:creationId xmlns:p14="http://schemas.microsoft.com/office/powerpoint/2010/main" val="197344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ACDE-DEC5-47C7-9A6D-E007CB200AFB}"/>
              </a:ext>
            </a:extLst>
          </p:cNvPr>
          <p:cNvSpPr>
            <a:spLocks noGrp="1"/>
          </p:cNvSpPr>
          <p:nvPr>
            <p:ph type="title"/>
          </p:nvPr>
        </p:nvSpPr>
        <p:spPr>
          <a:xfrm>
            <a:off x="341456" y="210357"/>
            <a:ext cx="10972801" cy="1137848"/>
          </a:xfrm>
        </p:spPr>
        <p:txBody>
          <a:bodyPr>
            <a:normAutofit/>
          </a:bodyPr>
          <a:lstStyle/>
          <a:p>
            <a:pPr algn="r" rtl="1"/>
            <a:r>
              <a:rPr lang="fa-IR" sz="3251" dirty="0">
                <a:latin typeface="IRANYekanFN Black" panose="020B0604020202020204" charset="-78"/>
                <a:cs typeface="IRANYekanFN Black" panose="020B0604020202020204" charset="-78"/>
              </a:rPr>
              <a:t>مقایسه نرم افزار‌های </a:t>
            </a:r>
            <a:r>
              <a:rPr lang="en-US" sz="3251" dirty="0">
                <a:solidFill>
                  <a:srgbClr val="C0504D"/>
                </a:solidFill>
                <a:latin typeface="IRANYekanFN Black" panose="020B0604020202020204" charset="-78"/>
                <a:cs typeface="IRANYekanFN Black" panose="020B0604020202020204" charset="-78"/>
              </a:rPr>
              <a:t>DNS</a:t>
            </a:r>
          </a:p>
        </p:txBody>
      </p:sp>
      <p:pic>
        <p:nvPicPr>
          <p:cNvPr id="4" name="图片 27">
            <a:extLst>
              <a:ext uri="{FF2B5EF4-FFF2-40B4-BE49-F238E27FC236}">
                <a16:creationId xmlns:a16="http://schemas.microsoft.com/office/drawing/2014/main" id="{349D282A-BB8E-4612-8506-5879800CA204}"/>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11468703" y="289197"/>
            <a:ext cx="491731" cy="687902"/>
          </a:xfrm>
          <a:prstGeom prst="rect">
            <a:avLst/>
          </a:prstGeom>
        </p:spPr>
      </p:pic>
      <p:pic>
        <p:nvPicPr>
          <p:cNvPr id="8" name="Picture 7">
            <a:extLst>
              <a:ext uri="{FF2B5EF4-FFF2-40B4-BE49-F238E27FC236}">
                <a16:creationId xmlns:a16="http://schemas.microsoft.com/office/drawing/2014/main" id="{FBB6B087-C2A7-435D-A34A-EC2A04E32950}"/>
              </a:ext>
            </a:extLst>
          </p:cNvPr>
          <p:cNvPicPr>
            <a:picLocks noChangeAspect="1"/>
          </p:cNvPicPr>
          <p:nvPr/>
        </p:nvPicPr>
        <p:blipFill rotWithShape="1">
          <a:blip r:embed="rId4">
            <a:extLst>
              <a:ext uri="{28A0092B-C50C-407E-A947-70E740481C1C}">
                <a14:useLocalDpi xmlns:a14="http://schemas.microsoft.com/office/drawing/2010/main" val="0"/>
              </a:ext>
            </a:extLst>
          </a:blip>
          <a:srcRect t="925"/>
          <a:stretch/>
        </p:blipFill>
        <p:spPr>
          <a:xfrm>
            <a:off x="341456" y="1185704"/>
            <a:ext cx="8290445" cy="5504855"/>
          </a:xfrm>
          <a:prstGeom prst="rect">
            <a:avLst/>
          </a:prstGeom>
        </p:spPr>
      </p:pic>
    </p:spTree>
    <p:extLst>
      <p:ext uri="{BB962C8B-B14F-4D97-AF65-F5344CB8AC3E}">
        <p14:creationId xmlns:p14="http://schemas.microsoft.com/office/powerpoint/2010/main" val="121025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83A2-3388-4D37-863B-CB1A66516CDD}"/>
              </a:ext>
            </a:extLst>
          </p:cNvPr>
          <p:cNvSpPr>
            <a:spLocks noGrp="1"/>
          </p:cNvSpPr>
          <p:nvPr>
            <p:ph type="title"/>
          </p:nvPr>
        </p:nvSpPr>
        <p:spPr>
          <a:xfrm>
            <a:off x="146387" y="145883"/>
            <a:ext cx="10972801" cy="1137848"/>
          </a:xfrm>
        </p:spPr>
        <p:txBody>
          <a:bodyPr>
            <a:noAutofit/>
          </a:bodyPr>
          <a:lstStyle/>
          <a:p>
            <a:pPr algn="r" rtl="1"/>
            <a:r>
              <a:rPr lang="fa-IR" sz="2438" dirty="0">
                <a:latin typeface="IRANYekanFN Black" panose="020B0604020202020204" charset="-78"/>
                <a:cs typeface="IRANYekanFN Black" panose="020B0604020202020204" charset="-78"/>
              </a:rPr>
              <a:t>معرفی چند سرویس‌دهنده‌ی </a:t>
            </a:r>
            <a:r>
              <a:rPr lang="en-US" sz="2438" dirty="0">
                <a:solidFill>
                  <a:srgbClr val="C0504D"/>
                </a:solidFill>
                <a:latin typeface="IRANYekanFN Black" panose="020B0604020202020204" charset="-78"/>
                <a:cs typeface="IRANYekanFN Black" panose="020B0604020202020204" charset="-78"/>
              </a:rPr>
              <a:t>DNS</a:t>
            </a:r>
            <a:r>
              <a:rPr lang="fa-IR" sz="2438" dirty="0">
                <a:latin typeface="IRANYekanFN Black" panose="020B0604020202020204" charset="-78"/>
                <a:cs typeface="IRANYekanFN Black" panose="020B0604020202020204" charset="-78"/>
              </a:rPr>
              <a:t>برتر رایگان</a:t>
            </a:r>
            <a:endParaRPr lang="en-US" sz="2438" b="1" dirty="0">
              <a:latin typeface="IRANYekanFN Black" panose="020B0604020202020204" charset="-78"/>
              <a:cs typeface="IRANYekanFN Black" panose="020B0604020202020204" charset="-78"/>
            </a:endParaRPr>
          </a:p>
        </p:txBody>
      </p:sp>
      <p:graphicFrame>
        <p:nvGraphicFramePr>
          <p:cNvPr id="4" name="Table 4">
            <a:extLst>
              <a:ext uri="{FF2B5EF4-FFF2-40B4-BE49-F238E27FC236}">
                <a16:creationId xmlns:a16="http://schemas.microsoft.com/office/drawing/2014/main" id="{AB6FF4DD-8F34-48C0-A680-E3569D0E01C7}"/>
              </a:ext>
            </a:extLst>
          </p:cNvPr>
          <p:cNvGraphicFramePr>
            <a:graphicFrameLocks noGrp="1"/>
          </p:cNvGraphicFramePr>
          <p:nvPr/>
        </p:nvGraphicFramePr>
        <p:xfrm>
          <a:off x="487757" y="1268235"/>
          <a:ext cx="11216486" cy="5306257"/>
        </p:xfrm>
        <a:graphic>
          <a:graphicData uri="http://schemas.openxmlformats.org/drawingml/2006/table">
            <a:tbl>
              <a:tblPr firstRow="1" bandRow="1">
                <a:tableStyleId>{5FD0F851-EC5A-4D38-B0AD-8093EC10F338}</a:tableStyleId>
              </a:tblPr>
              <a:tblGrid>
                <a:gridCol w="7461402">
                  <a:extLst>
                    <a:ext uri="{9D8B030D-6E8A-4147-A177-3AD203B41FA5}">
                      <a16:colId xmlns:a16="http://schemas.microsoft.com/office/drawing/2014/main" val="2216846752"/>
                    </a:ext>
                  </a:extLst>
                </a:gridCol>
                <a:gridCol w="2633435">
                  <a:extLst>
                    <a:ext uri="{9D8B030D-6E8A-4147-A177-3AD203B41FA5}">
                      <a16:colId xmlns:a16="http://schemas.microsoft.com/office/drawing/2014/main" val="741129099"/>
                    </a:ext>
                  </a:extLst>
                </a:gridCol>
                <a:gridCol w="1121648">
                  <a:extLst>
                    <a:ext uri="{9D8B030D-6E8A-4147-A177-3AD203B41FA5}">
                      <a16:colId xmlns:a16="http://schemas.microsoft.com/office/drawing/2014/main" val="3519165949"/>
                    </a:ext>
                  </a:extLst>
                </a:gridCol>
              </a:tblGrid>
              <a:tr h="697745">
                <a:tc>
                  <a:txBody>
                    <a:bodyPr/>
                    <a:lstStyle/>
                    <a:p>
                      <a:pPr algn="r" rtl="1"/>
                      <a:r>
                        <a:rPr lang="en-US" sz="1100" b="1" dirty="0">
                          <a:latin typeface="IRANYekan" panose="020B0506030804020204" pitchFamily="34" charset="-78"/>
                          <a:cs typeface="IRANYekan" panose="020B0506030804020204" pitchFamily="34" charset="-78"/>
                        </a:rPr>
                        <a:t>Cloudflare </a:t>
                      </a:r>
                      <a:r>
                        <a:rPr lang="fa-IR" sz="1100" b="1" dirty="0">
                          <a:latin typeface="IRANYekan" panose="020B0506030804020204" pitchFamily="34" charset="-78"/>
                          <a:cs typeface="IRANYekan" panose="020B0506030804020204" pitchFamily="34" charset="-78"/>
                        </a:rPr>
                        <a:t>یکی از بزرگ‌ترین سرویس‌دهندگان رایگان</a:t>
                      </a:r>
                      <a:r>
                        <a:rPr lang="en-US" sz="1100" b="1" dirty="0">
                          <a:latin typeface="IRANYekan" panose="020B0506030804020204" pitchFamily="34" charset="-78"/>
                          <a:cs typeface="IRANYekan" panose="020B0506030804020204" pitchFamily="34" charset="-78"/>
                        </a:rPr>
                        <a:t>DNS </a:t>
                      </a:r>
                      <a:r>
                        <a:rPr lang="fa-IR" sz="1100" b="1" dirty="0">
                          <a:latin typeface="IRANYekan" panose="020B0506030804020204" pitchFamily="34" charset="-78"/>
                          <a:cs typeface="IRANYekan" panose="020B0506030804020204" pitchFamily="34" charset="-78"/>
                        </a:rPr>
                        <a:t>است. این شرکت یک </a:t>
                      </a:r>
                      <a:r>
                        <a:rPr lang="en-US" sz="1100" b="1" dirty="0">
                          <a:latin typeface="IRANYekan" panose="020B0506030804020204" pitchFamily="34" charset="-78"/>
                          <a:cs typeface="IRANYekan" panose="020B0506030804020204" pitchFamily="34" charset="-78"/>
                        </a:rPr>
                        <a:t>DNS </a:t>
                      </a:r>
                      <a:r>
                        <a:rPr lang="fa-IR" sz="1100" b="1" dirty="0">
                          <a:latin typeface="IRANYekan" panose="020B0506030804020204" pitchFamily="34" charset="-78"/>
                          <a:cs typeface="IRANYekan" panose="020B0506030804020204" pitchFamily="34" charset="-78"/>
                        </a:rPr>
                        <a:t>مدیریت‌شده می‌باشد، بدان معنا که کنترل چندانی بر روی آن ندارید. با این حال، ویژگی‌های امنیتی دیگری مانند محدود کردن سرعت، فیلتر کردن و مسدود کردن را به شما ارائه می‌دهد. </a:t>
                      </a:r>
                      <a:endParaRPr lang="en-US" sz="1100" b="1"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rtl="1"/>
                      <a:r>
                        <a:rPr lang="en-US" sz="1400" b="1" dirty="0"/>
                        <a:t> Cloudflare</a:t>
                      </a:r>
                      <a:endParaRPr lang="en-US" sz="1400" b="1" dirty="0">
                        <a:latin typeface="IRANYekanFN Black" panose="020B0604020202020204" charset="-78"/>
                        <a:cs typeface="IRANYekanFN Black" panose="020B0604020202020204" charset="-78"/>
                      </a:endParaRPr>
                    </a:p>
                  </a:txBody>
                  <a:tcPr marL="123855" marR="123855" marT="61928" marB="61928" anchor="ctr"/>
                </a:tc>
                <a:tc>
                  <a:txBody>
                    <a:bodyPr/>
                    <a:lstStyle/>
                    <a:p>
                      <a:pPr algn="ctr" rtl="1"/>
                      <a:endParaRPr lang="en-US" sz="2900" dirty="0"/>
                    </a:p>
                  </a:txBody>
                  <a:tcPr marL="123855" marR="123855" marT="61928" marB="61928"/>
                </a:tc>
                <a:extLst>
                  <a:ext uri="{0D108BD9-81ED-4DB2-BD59-A6C34878D82A}">
                    <a16:rowId xmlns:a16="http://schemas.microsoft.com/office/drawing/2014/main" val="3021173360"/>
                  </a:ext>
                </a:extLst>
              </a:tr>
              <a:tr h="658359">
                <a:tc>
                  <a:txBody>
                    <a:bodyPr/>
                    <a:lstStyle/>
                    <a:p>
                      <a:pPr algn="r" rtl="1"/>
                      <a:r>
                        <a:rPr lang="en-US" sz="1100" b="1" dirty="0">
                          <a:latin typeface="IRANYekan" panose="020B0506030804020204" pitchFamily="34" charset="-78"/>
                          <a:cs typeface="IRANYekan" panose="020B0506030804020204" pitchFamily="34" charset="-78"/>
                        </a:rPr>
                        <a:t>Rackspace </a:t>
                      </a:r>
                      <a:r>
                        <a:rPr lang="fa-IR" sz="1100" b="1" dirty="0">
                          <a:latin typeface="IRANYekan" panose="020B0506030804020204" pitchFamily="34" charset="-78"/>
                          <a:cs typeface="IRANYekan" panose="020B0506030804020204" pitchFamily="34" charset="-78"/>
                        </a:rPr>
                        <a:t>میزبانی و مدیریت رایگان </a:t>
                      </a:r>
                      <a:r>
                        <a:rPr lang="en-US" sz="1100" b="1" dirty="0">
                          <a:latin typeface="IRANYekan" panose="020B0506030804020204" pitchFamily="34" charset="-78"/>
                          <a:cs typeface="IRANYekan" panose="020B0506030804020204" pitchFamily="34" charset="-78"/>
                        </a:rPr>
                        <a:t>DNS</a:t>
                      </a:r>
                      <a:r>
                        <a:rPr lang="fa-IR" sz="1100" b="1" dirty="0">
                          <a:latin typeface="IRANYekan" panose="020B0506030804020204" pitchFamily="34" charset="-78"/>
                          <a:cs typeface="IRANYekan" panose="020B0506030804020204" pitchFamily="34" charset="-78"/>
                        </a:rPr>
                        <a:t>برای کاربران را پیشنهاد می‌دهد و دارای خصوصیاتی از جمله مهاجرت به صورت خودکار، مسیریابی به صورت </a:t>
                      </a:r>
                      <a:r>
                        <a:rPr lang="en-US" sz="1100" b="1" dirty="0" err="1">
                          <a:latin typeface="IRANYekan" panose="020B0506030804020204" pitchFamily="34" charset="-78"/>
                          <a:cs typeface="IRANYekan" panose="020B0506030804020204" pitchFamily="34" charset="-78"/>
                        </a:rPr>
                        <a:t>AnyCast</a:t>
                      </a:r>
                      <a:r>
                        <a:rPr lang="en-US" sz="1100" b="1" dirty="0">
                          <a:latin typeface="IRANYekan" panose="020B0506030804020204" pitchFamily="34" charset="-78"/>
                          <a:cs typeface="IRANYekan" panose="020B0506030804020204" pitchFamily="34" charset="-78"/>
                        </a:rPr>
                        <a:t> </a:t>
                      </a:r>
                      <a:r>
                        <a:rPr lang="fa-IR" sz="1100" b="1" dirty="0">
                          <a:latin typeface="IRANYekan" panose="020B0506030804020204" pitchFamily="34" charset="-78"/>
                          <a:cs typeface="IRANYekan" panose="020B0506030804020204" pitchFamily="34" charset="-78"/>
                        </a:rPr>
                        <a:t>و </a:t>
                      </a:r>
                      <a:r>
                        <a:rPr lang="en-US" sz="1100" b="1" dirty="0" err="1">
                          <a:latin typeface="IRANYekan" panose="020B0506030804020204" pitchFamily="34" charset="-78"/>
                          <a:cs typeface="IRANYekan" panose="020B0506030804020204" pitchFamily="34" charset="-78"/>
                        </a:rPr>
                        <a:t>LoadBalancing</a:t>
                      </a:r>
                      <a:r>
                        <a:rPr lang="fa-IR" sz="1100" b="1" dirty="0">
                          <a:latin typeface="IRANYekan" panose="020B0506030804020204" pitchFamily="34" charset="-78"/>
                          <a:cs typeface="IRANYekan" panose="020B0506030804020204" pitchFamily="34" charset="-78"/>
                        </a:rPr>
                        <a:t>است.</a:t>
                      </a:r>
                      <a:endParaRPr lang="en-US" sz="1100" b="1"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rtl="1"/>
                      <a:r>
                        <a:rPr lang="en-US" sz="1400" b="1" dirty="0"/>
                        <a:t>Rackspace</a:t>
                      </a:r>
                      <a:endParaRPr lang="en-US" sz="1400" b="1" dirty="0">
                        <a:latin typeface="IRANYekanFN Black" panose="020B0604020202020204" charset="-78"/>
                        <a:cs typeface="IRANYekanFN Black" panose="020B0604020202020204" charset="-78"/>
                      </a:endParaRPr>
                    </a:p>
                  </a:txBody>
                  <a:tcPr marL="123855" marR="123855" marT="61928" marB="61928" anchor="ctr"/>
                </a:tc>
                <a:tc>
                  <a:txBody>
                    <a:bodyPr/>
                    <a:lstStyle/>
                    <a:p>
                      <a:pPr algn="ctr" rtl="1"/>
                      <a:endParaRPr lang="en-US" sz="2900" dirty="0"/>
                    </a:p>
                  </a:txBody>
                  <a:tcPr marL="123855" marR="123855" marT="61928" marB="61928"/>
                </a:tc>
                <a:extLst>
                  <a:ext uri="{0D108BD9-81ED-4DB2-BD59-A6C34878D82A}">
                    <a16:rowId xmlns:a16="http://schemas.microsoft.com/office/drawing/2014/main" val="3177351709"/>
                  </a:ext>
                </a:extLst>
              </a:tr>
              <a:tr h="658359">
                <a:tc>
                  <a:txBody>
                    <a:bodyPr/>
                    <a:lstStyle/>
                    <a:p>
                      <a:pPr marL="0" marR="0" lvl="0" indent="0" algn="r" defTabSz="802295" rtl="1" eaLnBrk="1" fontAlgn="auto" latinLnBrk="0" hangingPunct="1">
                        <a:lnSpc>
                          <a:spcPct val="100000"/>
                        </a:lnSpc>
                        <a:spcBef>
                          <a:spcPts val="0"/>
                        </a:spcBef>
                        <a:spcAft>
                          <a:spcPts val="0"/>
                        </a:spcAft>
                        <a:buClrTx/>
                        <a:buSzTx/>
                        <a:buFontTx/>
                        <a:buNone/>
                        <a:tabLst/>
                        <a:defRPr/>
                      </a:pPr>
                      <a:r>
                        <a:rPr lang="fa-IR" sz="1100" b="1" dirty="0">
                          <a:latin typeface="IRANYekan" panose="020B0506030804020204" pitchFamily="34" charset="-78"/>
                          <a:cs typeface="IRANYekan" panose="020B0506030804020204" pitchFamily="34" charset="-78"/>
                        </a:rPr>
                        <a:t>پشتیبانی کامل از رکوردهای </a:t>
                      </a:r>
                      <a:r>
                        <a:rPr lang="en-US" sz="1100" b="1" dirty="0">
                          <a:latin typeface="IRANYekan" panose="020B0506030804020204" pitchFamily="34" charset="-78"/>
                          <a:cs typeface="IRANYekan" panose="020B0506030804020204" pitchFamily="34" charset="-78"/>
                        </a:rPr>
                        <a:t>A, MX, CNAME, TXT, SPF, NS, AAAA, SRV, ALIAS, RP</a:t>
                      </a:r>
                    </a:p>
                    <a:p>
                      <a:pPr marL="0" marR="0" lvl="0" indent="0" algn="r" defTabSz="802295" rtl="1" eaLnBrk="1" fontAlgn="auto" latinLnBrk="0" hangingPunct="1">
                        <a:lnSpc>
                          <a:spcPct val="100000"/>
                        </a:lnSpc>
                        <a:spcBef>
                          <a:spcPts val="0"/>
                        </a:spcBef>
                        <a:spcAft>
                          <a:spcPts val="0"/>
                        </a:spcAft>
                        <a:buClrTx/>
                        <a:buSzTx/>
                        <a:buFontTx/>
                        <a:buNone/>
                        <a:tabLst/>
                        <a:defRPr/>
                      </a:pPr>
                      <a:r>
                        <a:rPr lang="fa-IR" sz="1100" b="1" dirty="0">
                          <a:latin typeface="IRANYekan" panose="020B0506030804020204" pitchFamily="34" charset="-78"/>
                          <a:cs typeface="IRANYekan" panose="020B0506030804020204" pitchFamily="34" charset="-78"/>
                        </a:rPr>
                        <a:t>ارجاع صفحات وب - با قاب یا هدایت مستقیم-پشتیبانی از تمام دامنه های سطح بالا و رابط کاربری ساده تحت وب - رمزنگاری سازگاری با همه ارائه کنندگان خدمات میزبانی وب سایت</a:t>
                      </a:r>
                    </a:p>
                  </a:txBody>
                  <a:tcPr marL="123855" marR="123855" marT="61928" marB="61928" anchor="ctr"/>
                </a:tc>
                <a:tc>
                  <a:txBody>
                    <a:bodyPr/>
                    <a:lstStyle/>
                    <a:p>
                      <a:pPr algn="ctr" rtl="1"/>
                      <a:r>
                        <a:rPr lang="en-US" sz="1400" b="1" dirty="0"/>
                        <a:t> </a:t>
                      </a:r>
                      <a:r>
                        <a:rPr lang="en-US" sz="1400" b="1" dirty="0" err="1"/>
                        <a:t>ClouDNS</a:t>
                      </a:r>
                      <a:endParaRPr lang="en-US" sz="1400" b="1" dirty="0">
                        <a:latin typeface="IRANYekanFN Black" panose="020B0604020202020204" charset="-78"/>
                        <a:cs typeface="IRANYekanFN Black" panose="020B0604020202020204" charset="-78"/>
                      </a:endParaRPr>
                    </a:p>
                  </a:txBody>
                  <a:tcPr marL="123855" marR="123855" marT="61928" marB="61928" anchor="ctr"/>
                </a:tc>
                <a:tc>
                  <a:txBody>
                    <a:bodyPr/>
                    <a:lstStyle/>
                    <a:p>
                      <a:pPr algn="ctr" rtl="1"/>
                      <a:endParaRPr lang="en-US" sz="2900" dirty="0"/>
                    </a:p>
                  </a:txBody>
                  <a:tcPr marL="123855" marR="123855" marT="61928" marB="61928"/>
                </a:tc>
                <a:extLst>
                  <a:ext uri="{0D108BD9-81ED-4DB2-BD59-A6C34878D82A}">
                    <a16:rowId xmlns:a16="http://schemas.microsoft.com/office/drawing/2014/main" val="92416202"/>
                  </a:ext>
                </a:extLst>
              </a:tr>
              <a:tr h="658359">
                <a:tc>
                  <a:txBody>
                    <a:bodyPr/>
                    <a:lstStyle/>
                    <a:p>
                      <a:pPr algn="r" rtl="1"/>
                      <a:r>
                        <a:rPr lang="fa-IR" sz="1100" b="1" dirty="0">
                          <a:latin typeface="IRANYekan" panose="020B0506030804020204" pitchFamily="34" charset="-78"/>
                          <a:cs typeface="IRANYekan" panose="020B0506030804020204" pitchFamily="34" charset="-78"/>
                        </a:rPr>
                        <a:t>۱۹۸۴ یک کمپانی میزبانی وب که سرویس </a:t>
                      </a:r>
                      <a:r>
                        <a:rPr lang="en-US" sz="1100" b="1" dirty="0">
                          <a:latin typeface="IRANYekan" panose="020B0506030804020204" pitchFamily="34" charset="-78"/>
                          <a:cs typeface="IRANYekan" panose="020B0506030804020204" pitchFamily="34" charset="-78"/>
                        </a:rPr>
                        <a:t>DNS</a:t>
                      </a:r>
                      <a:r>
                        <a:rPr lang="fa-IR" sz="1100" b="1" dirty="0">
                          <a:latin typeface="IRANYekan" panose="020B0506030804020204" pitchFamily="34" charset="-78"/>
                          <a:cs typeface="IRANYekan" panose="020B0506030804020204" pitchFamily="34" charset="-78"/>
                        </a:rPr>
                        <a:t>رایگان را نیز ارائه می‌دهد، که به آسانی از طریق رابط وب در دسترس می‌باشد. جدای از رکوردهای </a:t>
                      </a:r>
                      <a:r>
                        <a:rPr lang="en-US" sz="1100" b="1" dirty="0">
                          <a:latin typeface="IRANYekan" panose="020B0506030804020204" pitchFamily="34" charset="-78"/>
                          <a:cs typeface="IRANYekan" panose="020B0506030804020204" pitchFamily="34" charset="-78"/>
                        </a:rPr>
                        <a:t>DNS</a:t>
                      </a:r>
                      <a:r>
                        <a:rPr lang="fa-IR" sz="1100" b="1" dirty="0">
                          <a:latin typeface="IRANYekan" panose="020B0506030804020204" pitchFamily="34" charset="-78"/>
                          <a:cs typeface="IRANYekan" panose="020B0506030804020204" pitchFamily="34" charset="-78"/>
                        </a:rPr>
                        <a:t>معمولی، همچنین امکان تغییر مسیر وب را نیز دارند.</a:t>
                      </a:r>
                      <a:endParaRPr lang="en-US" sz="1100" b="1"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rtl="1"/>
                      <a:r>
                        <a:rPr lang="fa-IR" sz="1400" b="1" dirty="0"/>
                        <a:t>1984</a:t>
                      </a:r>
                      <a:endParaRPr lang="en-US" sz="1400" b="1" dirty="0">
                        <a:latin typeface="IRANYekanFN Black" panose="020B0604020202020204" charset="-78"/>
                        <a:cs typeface="IRANYekanFN Black" panose="020B0604020202020204" charset="-78"/>
                      </a:endParaRPr>
                    </a:p>
                  </a:txBody>
                  <a:tcPr marL="123855" marR="123855" marT="61928" marB="61928" anchor="ctr"/>
                </a:tc>
                <a:tc>
                  <a:txBody>
                    <a:bodyPr/>
                    <a:lstStyle/>
                    <a:p>
                      <a:pPr algn="ctr" rtl="1"/>
                      <a:endParaRPr lang="en-US" sz="2900" dirty="0"/>
                    </a:p>
                  </a:txBody>
                  <a:tcPr marL="123855" marR="123855" marT="61928" marB="61928"/>
                </a:tc>
                <a:extLst>
                  <a:ext uri="{0D108BD9-81ED-4DB2-BD59-A6C34878D82A}">
                    <a16:rowId xmlns:a16="http://schemas.microsoft.com/office/drawing/2014/main" val="1259232133"/>
                  </a:ext>
                </a:extLst>
              </a:tr>
              <a:tr h="658359">
                <a:tc>
                  <a:txBody>
                    <a:bodyPr/>
                    <a:lstStyle/>
                    <a:p>
                      <a:pPr algn="r" rtl="1"/>
                      <a:r>
                        <a:rPr lang="fa-IR" sz="1100" b="1" dirty="0">
                          <a:latin typeface="IRANYekan" panose="020B0506030804020204" pitchFamily="34" charset="-78"/>
                          <a:cs typeface="IRANYekan" panose="020B0506030804020204" pitchFamily="34" charset="-78"/>
                        </a:rPr>
                        <a:t>سرویس </a:t>
                      </a:r>
                      <a:r>
                        <a:rPr lang="en-US" sz="1100" b="1" dirty="0">
                          <a:latin typeface="IRANYekan" panose="020B0506030804020204" pitchFamily="34" charset="-78"/>
                          <a:cs typeface="IRANYekan" panose="020B0506030804020204" pitchFamily="34" charset="-78"/>
                        </a:rPr>
                        <a:t>DNS </a:t>
                      </a:r>
                      <a:r>
                        <a:rPr lang="fa-IR" sz="1100" b="1" dirty="0">
                          <a:latin typeface="IRANYekan" panose="020B0506030804020204" pitchFamily="34" charset="-78"/>
                          <a:cs typeface="IRANYekan" panose="020B0506030804020204" pitchFamily="34" charset="-78"/>
                        </a:rPr>
                        <a:t>پویا </a:t>
                      </a:r>
                      <a:r>
                        <a:rPr lang="en-US" sz="1100" b="1" dirty="0" err="1">
                          <a:latin typeface="IRANYekan" panose="020B0506030804020204" pitchFamily="34" charset="-78"/>
                          <a:cs typeface="IRANYekan" panose="020B0506030804020204" pitchFamily="34" charset="-78"/>
                        </a:rPr>
                        <a:t>Dynu</a:t>
                      </a:r>
                      <a:r>
                        <a:rPr lang="fa-IR" sz="1100" b="1" dirty="0">
                          <a:latin typeface="IRANYekan" panose="020B0506030804020204" pitchFamily="34" charset="-78"/>
                          <a:cs typeface="IRANYekan" panose="020B0506030804020204" pitchFamily="34" charset="-78"/>
                        </a:rPr>
                        <a:t>به دامنه های سطح بالا (با استفاده از دامنه خودتان) و دامنه های سطح سوم (گرفتن یک زیر دامنه در </a:t>
                      </a:r>
                      <a:r>
                        <a:rPr lang="en-US" sz="1100" b="1" dirty="0">
                          <a:latin typeface="IRANYekan" panose="020B0506030804020204" pitchFamily="34" charset="-78"/>
                          <a:cs typeface="IRANYekan" panose="020B0506030804020204" pitchFamily="34" charset="-78"/>
                        </a:rPr>
                        <a:t>dynu.com) </a:t>
                      </a:r>
                      <a:r>
                        <a:rPr lang="fa-IR" sz="1100" b="1" dirty="0">
                          <a:latin typeface="IRANYekan" panose="020B0506030804020204" pitchFamily="34" charset="-78"/>
                          <a:cs typeface="IRANYekan" panose="020B0506030804020204" pitchFamily="34" charset="-78"/>
                        </a:rPr>
                        <a:t>اجازه می دهد. دامنه های سطح بالا بدون توجه به اینکه دامنه متعلق به کدام کشور است، کار خواهند کرد. </a:t>
                      </a:r>
                      <a:r>
                        <a:rPr lang="en-US" sz="1100" b="1" dirty="0" err="1">
                          <a:latin typeface="IRANYekan" panose="020B0506030804020204" pitchFamily="34" charset="-78"/>
                          <a:cs typeface="IRANYekan" panose="020B0506030804020204" pitchFamily="34" charset="-78"/>
                        </a:rPr>
                        <a:t>Dynu</a:t>
                      </a:r>
                      <a:r>
                        <a:rPr lang="fa-IR" sz="1100" b="1" dirty="0">
                          <a:latin typeface="IRANYekan" panose="020B0506030804020204" pitchFamily="34" charset="-78"/>
                          <a:cs typeface="IRANYekan" panose="020B0506030804020204" pitchFamily="34" charset="-78"/>
                        </a:rPr>
                        <a:t>همراه با ویژگی های راحتی خود، به راحتی بهترین سرویس </a:t>
                      </a:r>
                      <a:r>
                        <a:rPr lang="en-US" sz="1100" b="1" dirty="0">
                          <a:latin typeface="IRANYekan" panose="020B0506030804020204" pitchFamily="34" charset="-78"/>
                          <a:cs typeface="IRANYekan" panose="020B0506030804020204" pitchFamily="34" charset="-78"/>
                        </a:rPr>
                        <a:t>DNS</a:t>
                      </a:r>
                      <a:r>
                        <a:rPr lang="fa-IR" sz="1100" b="1" dirty="0">
                          <a:latin typeface="IRANYekan" panose="020B0506030804020204" pitchFamily="34" charset="-78"/>
                          <a:cs typeface="IRANYekan" panose="020B0506030804020204" pitchFamily="34" charset="-78"/>
                        </a:rPr>
                        <a:t>پویا رایگان امروزی است.</a:t>
                      </a:r>
                      <a:endParaRPr lang="en-US" sz="1100" b="1"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rtl="1"/>
                      <a:r>
                        <a:rPr lang="en-US" sz="1400" b="1" dirty="0" err="1"/>
                        <a:t>Dynu</a:t>
                      </a:r>
                      <a:endParaRPr lang="en-US" sz="1400" b="1" dirty="0">
                        <a:latin typeface="IRANYekanFN Black" panose="020B0604020202020204" charset="-78"/>
                        <a:cs typeface="IRANYekanFN Black" panose="020B0604020202020204" charset="-78"/>
                      </a:endParaRPr>
                    </a:p>
                  </a:txBody>
                  <a:tcPr marL="123855" marR="123855" marT="61928" marB="61928" anchor="ctr"/>
                </a:tc>
                <a:tc>
                  <a:txBody>
                    <a:bodyPr/>
                    <a:lstStyle/>
                    <a:p>
                      <a:pPr algn="ctr" rtl="1"/>
                      <a:endParaRPr lang="en-US" sz="2900" dirty="0"/>
                    </a:p>
                  </a:txBody>
                  <a:tcPr marL="123855" marR="123855" marT="61928" marB="61928"/>
                </a:tc>
                <a:extLst>
                  <a:ext uri="{0D108BD9-81ED-4DB2-BD59-A6C34878D82A}">
                    <a16:rowId xmlns:a16="http://schemas.microsoft.com/office/drawing/2014/main" val="1172442269"/>
                  </a:ext>
                </a:extLst>
              </a:tr>
              <a:tr h="658359">
                <a:tc>
                  <a:txBody>
                    <a:bodyPr/>
                    <a:lstStyle/>
                    <a:p>
                      <a:pPr algn="r" rtl="1"/>
                      <a:r>
                        <a:rPr lang="en-US" sz="1100" b="1" dirty="0" err="1">
                          <a:latin typeface="IRANYekan" panose="020B0506030804020204" pitchFamily="34" charset="-78"/>
                          <a:cs typeface="IRANYekan" panose="020B0506030804020204" pitchFamily="34" charset="-78"/>
                        </a:rPr>
                        <a:t>FreeDNS</a:t>
                      </a:r>
                      <a:r>
                        <a:rPr lang="en-US" sz="1100" b="1" dirty="0">
                          <a:latin typeface="IRANYekan" panose="020B0506030804020204" pitchFamily="34" charset="-78"/>
                          <a:cs typeface="IRANYekan" panose="020B0506030804020204" pitchFamily="34" charset="-78"/>
                        </a:rPr>
                        <a:t> </a:t>
                      </a:r>
                      <a:r>
                        <a:rPr lang="fa-IR" sz="1100" b="1" dirty="0">
                          <a:latin typeface="IRANYekan" panose="020B0506030804020204" pitchFamily="34" charset="-78"/>
                          <a:cs typeface="IRANYekan" panose="020B0506030804020204" pitchFamily="34" charset="-78"/>
                        </a:rPr>
                        <a:t>ارائه‌دهنده‌ی </a:t>
                      </a:r>
                      <a:r>
                        <a:rPr lang="en-US" sz="1100" b="1" dirty="0">
                          <a:latin typeface="IRANYekan" panose="020B0506030804020204" pitchFamily="34" charset="-78"/>
                          <a:cs typeface="IRANYekan" panose="020B0506030804020204" pitchFamily="34" charset="-78"/>
                        </a:rPr>
                        <a:t>DNS</a:t>
                      </a:r>
                      <a:r>
                        <a:rPr lang="fa-IR" sz="1100" b="1" dirty="0">
                          <a:latin typeface="IRANYekan" panose="020B0506030804020204" pitchFamily="34" charset="-78"/>
                          <a:cs typeface="IRANYekan" panose="020B0506030804020204" pitchFamily="34" charset="-78"/>
                        </a:rPr>
                        <a:t>رایگان، </a:t>
                      </a:r>
                      <a:r>
                        <a:rPr lang="en-US" sz="1100" b="1" dirty="0">
                          <a:latin typeface="IRANYekan" panose="020B0506030804020204" pitchFamily="34" charset="-78"/>
                          <a:cs typeface="IRANYekan" panose="020B0506030804020204" pitchFamily="34" charset="-78"/>
                        </a:rPr>
                        <a:t>Dynamic DNS، </a:t>
                      </a:r>
                      <a:r>
                        <a:rPr lang="fa-IR" sz="1100" b="1" dirty="0">
                          <a:latin typeface="IRANYekan" panose="020B0506030804020204" pitchFamily="34" charset="-78"/>
                          <a:cs typeface="IRANYekan" panose="020B0506030804020204" pitchFamily="34" charset="-78"/>
                        </a:rPr>
                        <a:t>میزبانی </a:t>
                      </a:r>
                      <a:r>
                        <a:rPr lang="en-US" sz="1100" b="1" dirty="0">
                          <a:latin typeface="IRANYekan" panose="020B0506030804020204" pitchFamily="34" charset="-78"/>
                          <a:cs typeface="IRANYekan" panose="020B0506030804020204" pitchFamily="34" charset="-78"/>
                        </a:rPr>
                        <a:t>DNS Static</a:t>
                      </a:r>
                      <a:r>
                        <a:rPr lang="fa-IR" sz="1100" b="1" dirty="0">
                          <a:latin typeface="IRANYekan" panose="020B0506030804020204" pitchFamily="34" charset="-78"/>
                          <a:cs typeface="IRANYekan" panose="020B0506030804020204" pitchFamily="34" charset="-78"/>
                        </a:rPr>
                        <a:t>می‌باشد. این موارد از سال ۲۰۰۴ مورد بهره‌برداری قرار گرفته‌ و یک تاریخچه‌ی طولانی مدت از ارائه‌ی </a:t>
                      </a:r>
                      <a:r>
                        <a:rPr lang="en-US" sz="1100" b="1" dirty="0">
                          <a:latin typeface="IRANYekan" panose="020B0506030804020204" pitchFamily="34" charset="-78"/>
                          <a:cs typeface="IRANYekan" panose="020B0506030804020204" pitchFamily="34" charset="-78"/>
                        </a:rPr>
                        <a:t>DNS </a:t>
                      </a:r>
                      <a:r>
                        <a:rPr lang="fa-IR" sz="1100" b="1" dirty="0">
                          <a:latin typeface="IRANYekan" panose="020B0506030804020204" pitchFamily="34" charset="-78"/>
                          <a:cs typeface="IRANYekan" panose="020B0506030804020204" pitchFamily="34" charset="-78"/>
                        </a:rPr>
                        <a:t>رایگان را دارد. در حال حاضر این سرویس به طور معمول، بیش از 7 میلیارد درخواست </a:t>
                      </a:r>
                      <a:r>
                        <a:rPr lang="en-US" sz="1100" b="1" dirty="0">
                          <a:latin typeface="IRANYekan" panose="020B0506030804020204" pitchFamily="34" charset="-78"/>
                          <a:cs typeface="IRANYekan" panose="020B0506030804020204" pitchFamily="34" charset="-78"/>
                        </a:rPr>
                        <a:t>DNS </a:t>
                      </a:r>
                      <a:r>
                        <a:rPr lang="fa-IR" sz="1100" b="1" dirty="0">
                          <a:latin typeface="IRANYekan" panose="020B0506030804020204" pitchFamily="34" charset="-78"/>
                          <a:cs typeface="IRANYekan" panose="020B0506030804020204" pitchFamily="34" charset="-78"/>
                        </a:rPr>
                        <a:t>در ماه را مسیردهی می‌کند.</a:t>
                      </a:r>
                      <a:endParaRPr lang="en-US" sz="1100" b="1"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rtl="1"/>
                      <a:r>
                        <a:rPr lang="en-US" sz="1400" b="1" dirty="0" err="1"/>
                        <a:t>FreeDNS</a:t>
                      </a:r>
                      <a:endParaRPr lang="en-US" sz="1400" b="1" dirty="0">
                        <a:latin typeface="IRANYekanFN Black" panose="020B0604020202020204" charset="-78"/>
                        <a:cs typeface="IRANYekanFN Black" panose="020B0604020202020204" charset="-78"/>
                      </a:endParaRPr>
                    </a:p>
                  </a:txBody>
                  <a:tcPr marL="123855" marR="123855" marT="61928" marB="61928" anchor="ctr"/>
                </a:tc>
                <a:tc>
                  <a:txBody>
                    <a:bodyPr/>
                    <a:lstStyle/>
                    <a:p>
                      <a:pPr algn="ctr" rtl="1"/>
                      <a:endParaRPr lang="en-US" sz="2900" dirty="0"/>
                    </a:p>
                  </a:txBody>
                  <a:tcPr marL="123855" marR="123855" marT="61928" marB="61928"/>
                </a:tc>
                <a:extLst>
                  <a:ext uri="{0D108BD9-81ED-4DB2-BD59-A6C34878D82A}">
                    <a16:rowId xmlns:a16="http://schemas.microsoft.com/office/drawing/2014/main" val="1186722789"/>
                  </a:ext>
                </a:extLst>
              </a:tr>
              <a:tr h="658359">
                <a:tc>
                  <a:txBody>
                    <a:bodyPr/>
                    <a:lstStyle/>
                    <a:p>
                      <a:pPr algn="r" rtl="1"/>
                      <a:r>
                        <a:rPr lang="en-US" sz="1100" b="1" dirty="0" err="1">
                          <a:latin typeface="IRANYekan" panose="020B0506030804020204" pitchFamily="34" charset="-78"/>
                          <a:cs typeface="IRANYekan" panose="020B0506030804020204" pitchFamily="34" charset="-78"/>
                        </a:rPr>
                        <a:t>amecheap</a:t>
                      </a:r>
                      <a:r>
                        <a:rPr lang="en-US" sz="1100" b="1" dirty="0">
                          <a:latin typeface="IRANYekan" panose="020B0506030804020204" pitchFamily="34" charset="-78"/>
                          <a:cs typeface="IRANYekan" panose="020B0506030804020204" pitchFamily="34" charset="-78"/>
                        </a:rPr>
                        <a:t> </a:t>
                      </a:r>
                      <a:r>
                        <a:rPr lang="fa-IR" sz="1100" b="1" dirty="0">
                          <a:latin typeface="IRANYekan" panose="020B0506030804020204" pitchFamily="34" charset="-78"/>
                          <a:cs typeface="IRANYekan" panose="020B0506030804020204" pitchFamily="34" charset="-78"/>
                        </a:rPr>
                        <a:t>را احتمالا بیشتر برای سرویس‌های ثبت دامنه خود می‌شناسید، اما این شرکت میزبانی </a:t>
                      </a:r>
                      <a:r>
                        <a:rPr lang="en-US" sz="1100" b="1" dirty="0">
                          <a:latin typeface="IRANYekan" panose="020B0506030804020204" pitchFamily="34" charset="-78"/>
                          <a:cs typeface="IRANYekan" panose="020B0506030804020204" pitchFamily="34" charset="-78"/>
                        </a:rPr>
                        <a:t>DNS </a:t>
                      </a:r>
                      <a:r>
                        <a:rPr lang="fa-IR" sz="1100" b="1" dirty="0">
                          <a:latin typeface="IRANYekan" panose="020B0506030804020204" pitchFamily="34" charset="-78"/>
                          <a:cs typeface="IRANYekan" panose="020B0506030804020204" pitchFamily="34" charset="-78"/>
                        </a:rPr>
                        <a:t>رایگان با ویژگی </a:t>
                      </a:r>
                      <a:r>
                        <a:rPr lang="en-US" sz="1100" b="1" dirty="0">
                          <a:latin typeface="IRANYekan" panose="020B0506030804020204" pitchFamily="34" charset="-78"/>
                          <a:cs typeface="IRANYekan" panose="020B0506030804020204" pitchFamily="34" charset="-78"/>
                        </a:rPr>
                        <a:t>DNS Dynamic </a:t>
                      </a:r>
                      <a:r>
                        <a:rPr lang="fa-IR" sz="1100" b="1" dirty="0">
                          <a:latin typeface="IRANYekan" panose="020B0506030804020204" pitchFamily="34" charset="-78"/>
                          <a:cs typeface="IRANYekan" panose="020B0506030804020204" pitchFamily="34" charset="-78"/>
                        </a:rPr>
                        <a:t>را نیز ارائه می‌دهد. </a:t>
                      </a:r>
                      <a:r>
                        <a:rPr lang="en-US" sz="1100" b="1" dirty="0">
                          <a:latin typeface="IRANYekan" panose="020B0506030804020204" pitchFamily="34" charset="-78"/>
                          <a:cs typeface="IRANYekan" panose="020B0506030804020204" pitchFamily="34" charset="-78"/>
                        </a:rPr>
                        <a:t>DNS‌</a:t>
                      </a:r>
                      <a:r>
                        <a:rPr lang="fa-IR" sz="1100" b="1" dirty="0">
                          <a:latin typeface="IRANYekan" panose="020B0506030804020204" pitchFamily="34" charset="-78"/>
                          <a:cs typeface="IRANYekan" panose="020B0506030804020204" pitchFamily="34" charset="-78"/>
                        </a:rPr>
                        <a:t>های رایگان </a:t>
                      </a:r>
                      <a:r>
                        <a:rPr lang="en-US" sz="1100" b="1" dirty="0">
                          <a:latin typeface="IRANYekan" panose="020B0506030804020204" pitchFamily="34" charset="-78"/>
                          <a:cs typeface="IRANYekan" panose="020B0506030804020204" pitchFamily="34" charset="-78"/>
                        </a:rPr>
                        <a:t>Namecheap </a:t>
                      </a:r>
                      <a:r>
                        <a:rPr lang="fa-IR" sz="1100" b="1" dirty="0">
                          <a:latin typeface="IRANYekan" panose="020B0506030804020204" pitchFamily="34" charset="-78"/>
                          <a:cs typeface="IRANYekan" panose="020B0506030804020204" pitchFamily="34" charset="-78"/>
                        </a:rPr>
                        <a:t>می‌توانند به خوبی به عنوان یک پشتیبان از سرویس </a:t>
                      </a:r>
                      <a:r>
                        <a:rPr lang="en-US" sz="1100" b="1" dirty="0">
                          <a:latin typeface="IRANYekan" panose="020B0506030804020204" pitchFamily="34" charset="-78"/>
                          <a:cs typeface="IRANYekan" panose="020B0506030804020204" pitchFamily="34" charset="-78"/>
                        </a:rPr>
                        <a:t>DNS</a:t>
                      </a:r>
                      <a:r>
                        <a:rPr lang="fa-IR" sz="1100" b="1" dirty="0">
                          <a:latin typeface="IRANYekan" panose="020B0506030804020204" pitchFamily="34" charset="-78"/>
                          <a:cs typeface="IRANYekan" panose="020B0506030804020204" pitchFamily="34" charset="-78"/>
                        </a:rPr>
                        <a:t>اصلی شما عمل کنند.</a:t>
                      </a:r>
                      <a:endParaRPr lang="en-US" sz="1100" b="1"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rtl="1"/>
                      <a:r>
                        <a:rPr lang="en-US" sz="1400" b="1" dirty="0"/>
                        <a:t>Namecheap</a:t>
                      </a:r>
                      <a:endParaRPr lang="en-US" sz="1400" b="1" dirty="0">
                        <a:latin typeface="IRANYekanFN Black" panose="020B0604020202020204" charset="-78"/>
                        <a:cs typeface="IRANYekanFN Black" panose="020B0604020202020204" charset="-78"/>
                      </a:endParaRPr>
                    </a:p>
                  </a:txBody>
                  <a:tcPr marL="123855" marR="123855" marT="61928" marB="61928" anchor="ctr"/>
                </a:tc>
                <a:tc>
                  <a:txBody>
                    <a:bodyPr/>
                    <a:lstStyle/>
                    <a:p>
                      <a:pPr algn="ctr" rtl="1"/>
                      <a:endParaRPr lang="en-US" sz="2900" dirty="0"/>
                    </a:p>
                  </a:txBody>
                  <a:tcPr marL="123855" marR="123855" marT="61928" marB="61928"/>
                </a:tc>
                <a:extLst>
                  <a:ext uri="{0D108BD9-81ED-4DB2-BD59-A6C34878D82A}">
                    <a16:rowId xmlns:a16="http://schemas.microsoft.com/office/drawing/2014/main" val="2551784484"/>
                  </a:ext>
                </a:extLst>
              </a:tr>
              <a:tr h="658359">
                <a:tc>
                  <a:txBody>
                    <a:bodyPr/>
                    <a:lstStyle/>
                    <a:p>
                      <a:pPr algn="r" rtl="1"/>
                      <a:r>
                        <a:rPr lang="en-US" sz="1100" b="1" dirty="0" err="1">
                          <a:latin typeface="IRANYekan" panose="020B0506030804020204" pitchFamily="34" charset="-78"/>
                          <a:cs typeface="IRANYekan" panose="020B0506030804020204" pitchFamily="34" charset="-78"/>
                        </a:rPr>
                        <a:t>BuddyNS</a:t>
                      </a:r>
                      <a:r>
                        <a:rPr lang="en-US" sz="1100" b="1" dirty="0">
                          <a:latin typeface="IRANYekan" panose="020B0506030804020204" pitchFamily="34" charset="-78"/>
                          <a:cs typeface="IRANYekan" panose="020B0506030804020204" pitchFamily="34" charset="-78"/>
                        </a:rPr>
                        <a:t> </a:t>
                      </a:r>
                      <a:r>
                        <a:rPr lang="fa-IR" sz="1100" b="1" dirty="0">
                          <a:latin typeface="IRANYekan" panose="020B0506030804020204" pitchFamily="34" charset="-78"/>
                          <a:cs typeface="IRANYekan" panose="020B0506030804020204" pitchFamily="34" charset="-78"/>
                        </a:rPr>
                        <a:t>یک سرویس </a:t>
                      </a:r>
                      <a:r>
                        <a:rPr lang="en-US" sz="1100" b="1" dirty="0">
                          <a:latin typeface="IRANYekan" panose="020B0506030804020204" pitchFamily="34" charset="-78"/>
                          <a:cs typeface="IRANYekan" panose="020B0506030804020204" pitchFamily="34" charset="-78"/>
                        </a:rPr>
                        <a:t>DNS</a:t>
                      </a:r>
                      <a:r>
                        <a:rPr lang="fa-IR" sz="1100" b="1" dirty="0">
                          <a:latin typeface="IRANYekan" panose="020B0506030804020204" pitchFamily="34" charset="-78"/>
                          <a:cs typeface="IRANYekan" panose="020B0506030804020204" pitchFamily="34" charset="-78"/>
                        </a:rPr>
                        <a:t>ثانویه رایگان است و احتمالا یکی از ساده‌ترین سرویس‌ها برای استفاده می‌باشد. آنها دارای ویژگی همگام‌سازی خودکار با </a:t>
                      </a:r>
                      <a:r>
                        <a:rPr lang="en-US" sz="1100" b="1" dirty="0">
                          <a:latin typeface="IRANYekan" panose="020B0506030804020204" pitchFamily="34" charset="-78"/>
                          <a:cs typeface="IRANYekan" panose="020B0506030804020204" pitchFamily="34" charset="-78"/>
                        </a:rPr>
                        <a:t>DNS Server </a:t>
                      </a:r>
                      <a:r>
                        <a:rPr lang="fa-IR" sz="1100" b="1" dirty="0">
                          <a:latin typeface="IRANYekan" panose="020B0506030804020204" pitchFamily="34" charset="-78"/>
                          <a:cs typeface="IRANYekan" panose="020B0506030804020204" pitchFamily="34" charset="-78"/>
                        </a:rPr>
                        <a:t>اصلی، طی ۱۰ دقیقه یا بصورت بلافاصله هستند. همچنین </a:t>
                      </a:r>
                      <a:r>
                        <a:rPr lang="en-US" sz="1100" b="1" dirty="0" err="1">
                          <a:latin typeface="IRANYekan" panose="020B0506030804020204" pitchFamily="34" charset="-78"/>
                          <a:cs typeface="IRANYekan" panose="020B0506030804020204" pitchFamily="34" charset="-78"/>
                        </a:rPr>
                        <a:t>BuddyNS</a:t>
                      </a:r>
                      <a:r>
                        <a:rPr lang="en-US" sz="1100" b="1" dirty="0">
                          <a:latin typeface="IRANYekan" panose="020B0506030804020204" pitchFamily="34" charset="-78"/>
                          <a:cs typeface="IRANYekan" panose="020B0506030804020204" pitchFamily="34" charset="-78"/>
                        </a:rPr>
                        <a:t> </a:t>
                      </a:r>
                      <a:r>
                        <a:rPr lang="fa-IR" sz="1100" b="1" dirty="0">
                          <a:latin typeface="IRANYekan" panose="020B0506030804020204" pitchFamily="34" charset="-78"/>
                          <a:cs typeface="IRANYekan" panose="020B0506030804020204" pitchFamily="34" charset="-78"/>
                        </a:rPr>
                        <a:t>از زمان شروع کار با ۸ عدد </a:t>
                      </a:r>
                      <a:r>
                        <a:rPr lang="en-US" sz="1100" b="1" dirty="0">
                          <a:latin typeface="IRANYekan" panose="020B0506030804020204" pitchFamily="34" charset="-78"/>
                          <a:cs typeface="IRANYekan" panose="020B0506030804020204" pitchFamily="34" charset="-78"/>
                        </a:rPr>
                        <a:t>POP </a:t>
                      </a:r>
                      <a:r>
                        <a:rPr lang="fa-IR" sz="1100" b="1" dirty="0">
                          <a:latin typeface="IRANYekan" panose="020B0506030804020204" pitchFamily="34" charset="-78"/>
                          <a:cs typeface="IRANYekan" panose="020B0506030804020204" pitchFamily="34" charset="-78"/>
                        </a:rPr>
                        <a:t>در سراسر جهان، فعالیت دارد.</a:t>
                      </a:r>
                      <a:endParaRPr lang="en-US" sz="1100" b="1" dirty="0">
                        <a:latin typeface="IRANYekan" panose="020B0506030804020204" pitchFamily="34" charset="-78"/>
                        <a:cs typeface="IRANYekan" panose="020B0506030804020204" pitchFamily="34" charset="-78"/>
                      </a:endParaRPr>
                    </a:p>
                  </a:txBody>
                  <a:tcPr marL="123855" marR="123855" marT="61928" marB="61928" anchor="ctr"/>
                </a:tc>
                <a:tc>
                  <a:txBody>
                    <a:bodyPr/>
                    <a:lstStyle/>
                    <a:p>
                      <a:pPr algn="ctr"/>
                      <a:r>
                        <a:rPr lang="en-US" sz="1400" b="1" dirty="0" err="1"/>
                        <a:t>BuddyNS</a:t>
                      </a:r>
                      <a:endParaRPr lang="en-US" sz="1400" b="1" dirty="0">
                        <a:latin typeface="IRANYekanFN Black" panose="020B0604020202020204" charset="-78"/>
                        <a:cs typeface="IRANYekanFN Black" panose="020B0604020202020204" charset="-78"/>
                      </a:endParaRPr>
                    </a:p>
                  </a:txBody>
                  <a:tcPr marL="123855" marR="123855" marT="61928" marB="61928" anchor="ctr"/>
                </a:tc>
                <a:tc>
                  <a:txBody>
                    <a:bodyPr/>
                    <a:lstStyle/>
                    <a:p>
                      <a:endParaRPr lang="en-US" sz="2900" dirty="0"/>
                    </a:p>
                  </a:txBody>
                  <a:tcPr marL="123855" marR="123855" marT="61928" marB="61928"/>
                </a:tc>
                <a:extLst>
                  <a:ext uri="{0D108BD9-81ED-4DB2-BD59-A6C34878D82A}">
                    <a16:rowId xmlns:a16="http://schemas.microsoft.com/office/drawing/2014/main" val="2039632192"/>
                  </a:ext>
                </a:extLst>
              </a:tr>
            </a:tbl>
          </a:graphicData>
        </a:graphic>
      </p:graphicFrame>
      <p:pic>
        <p:nvPicPr>
          <p:cNvPr id="5" name="图片 27">
            <a:extLst>
              <a:ext uri="{FF2B5EF4-FFF2-40B4-BE49-F238E27FC236}">
                <a16:creationId xmlns:a16="http://schemas.microsoft.com/office/drawing/2014/main" id="{E1F22FDA-8D0D-48A9-8C5F-C1E800DDAE25}"/>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11242263" y="224722"/>
            <a:ext cx="491731" cy="687902"/>
          </a:xfrm>
          <a:prstGeom prst="rect">
            <a:avLst/>
          </a:prstGeom>
        </p:spPr>
      </p:pic>
      <p:pic>
        <p:nvPicPr>
          <p:cNvPr id="7" name="Picture 6">
            <a:extLst>
              <a:ext uri="{FF2B5EF4-FFF2-40B4-BE49-F238E27FC236}">
                <a16:creationId xmlns:a16="http://schemas.microsoft.com/office/drawing/2014/main" id="{70546F65-1738-4905-B4E3-80E2212CF2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0281" y="4111742"/>
            <a:ext cx="877812" cy="292604"/>
          </a:xfrm>
          <a:prstGeom prst="rect">
            <a:avLst/>
          </a:prstGeom>
        </p:spPr>
      </p:pic>
      <p:pic>
        <p:nvPicPr>
          <p:cNvPr id="9" name="Picture 8">
            <a:extLst>
              <a:ext uri="{FF2B5EF4-FFF2-40B4-BE49-F238E27FC236}">
                <a16:creationId xmlns:a16="http://schemas.microsoft.com/office/drawing/2014/main" id="{07C17268-66AE-4E5F-AF29-C090EE479F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15832" y="6029688"/>
            <a:ext cx="1023961" cy="385692"/>
          </a:xfrm>
          <a:prstGeom prst="rect">
            <a:avLst/>
          </a:prstGeom>
        </p:spPr>
      </p:pic>
      <p:pic>
        <p:nvPicPr>
          <p:cNvPr id="11" name="Picture 10">
            <a:extLst>
              <a:ext uri="{FF2B5EF4-FFF2-40B4-BE49-F238E27FC236}">
                <a16:creationId xmlns:a16="http://schemas.microsoft.com/office/drawing/2014/main" id="{85CFB944-BE85-4F4F-B687-415AC68DFC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0281" y="5445989"/>
            <a:ext cx="866808" cy="161421"/>
          </a:xfrm>
          <a:prstGeom prst="rect">
            <a:avLst/>
          </a:prstGeom>
        </p:spPr>
      </p:pic>
      <p:pic>
        <p:nvPicPr>
          <p:cNvPr id="6" name="Picture 5">
            <a:extLst>
              <a:ext uri="{FF2B5EF4-FFF2-40B4-BE49-F238E27FC236}">
                <a16:creationId xmlns:a16="http://schemas.microsoft.com/office/drawing/2014/main" id="{410462F1-5C0E-482E-AD03-88EFF2FAFA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9277" y="4797366"/>
            <a:ext cx="877812" cy="176423"/>
          </a:xfrm>
          <a:prstGeom prst="rect">
            <a:avLst/>
          </a:prstGeom>
        </p:spPr>
      </p:pic>
      <p:pic>
        <p:nvPicPr>
          <p:cNvPr id="10" name="Picture 9">
            <a:extLst>
              <a:ext uri="{FF2B5EF4-FFF2-40B4-BE49-F238E27FC236}">
                <a16:creationId xmlns:a16="http://schemas.microsoft.com/office/drawing/2014/main" id="{40D9B4EC-AB32-4002-9CE1-72E04D83E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0281" y="3463024"/>
            <a:ext cx="877812" cy="255699"/>
          </a:xfrm>
          <a:prstGeom prst="rect">
            <a:avLst/>
          </a:prstGeom>
        </p:spPr>
      </p:pic>
      <p:pic>
        <p:nvPicPr>
          <p:cNvPr id="13" name="Picture 12">
            <a:extLst>
              <a:ext uri="{FF2B5EF4-FFF2-40B4-BE49-F238E27FC236}">
                <a16:creationId xmlns:a16="http://schemas.microsoft.com/office/drawing/2014/main" id="{50A9FB64-7CA9-4731-839D-4DDE5ED72BD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31515" y="2716840"/>
            <a:ext cx="992599" cy="455186"/>
          </a:xfrm>
          <a:prstGeom prst="rect">
            <a:avLst/>
          </a:prstGeom>
        </p:spPr>
      </p:pic>
      <p:pic>
        <p:nvPicPr>
          <p:cNvPr id="15" name="Picture 14">
            <a:extLst>
              <a:ext uri="{FF2B5EF4-FFF2-40B4-BE49-F238E27FC236}">
                <a16:creationId xmlns:a16="http://schemas.microsoft.com/office/drawing/2014/main" id="{71DA2256-B16F-4398-A6D5-F4C8CA0F28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61930" y="2123870"/>
            <a:ext cx="885160" cy="350826"/>
          </a:xfrm>
          <a:prstGeom prst="rect">
            <a:avLst/>
          </a:prstGeom>
        </p:spPr>
      </p:pic>
      <p:pic>
        <p:nvPicPr>
          <p:cNvPr id="17" name="Picture 16">
            <a:extLst>
              <a:ext uri="{FF2B5EF4-FFF2-40B4-BE49-F238E27FC236}">
                <a16:creationId xmlns:a16="http://schemas.microsoft.com/office/drawing/2014/main" id="{0D0B2A40-89DB-49F4-8375-2366E91C4BA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29242" y="1420535"/>
            <a:ext cx="717148" cy="238251"/>
          </a:xfrm>
          <a:prstGeom prst="rect">
            <a:avLst/>
          </a:prstGeom>
        </p:spPr>
      </p:pic>
    </p:spTree>
    <p:extLst>
      <p:ext uri="{BB962C8B-B14F-4D97-AF65-F5344CB8AC3E}">
        <p14:creationId xmlns:p14="http://schemas.microsoft.com/office/powerpoint/2010/main" val="191243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A316-B053-47FD-AA6C-C4770FB34BC1}"/>
              </a:ext>
            </a:extLst>
          </p:cNvPr>
          <p:cNvSpPr>
            <a:spLocks noGrp="1"/>
          </p:cNvSpPr>
          <p:nvPr>
            <p:ph type="title"/>
          </p:nvPr>
        </p:nvSpPr>
        <p:spPr>
          <a:xfrm>
            <a:off x="268228" y="405426"/>
            <a:ext cx="11102711" cy="1463020"/>
          </a:xfrm>
        </p:spPr>
        <p:txBody>
          <a:bodyPr>
            <a:noAutofit/>
          </a:bodyPr>
          <a:lstStyle/>
          <a:p>
            <a:pPr algn="r" rtl="1"/>
            <a:r>
              <a:rPr lang="fa-IR" sz="3251" dirty="0">
                <a:latin typeface="IRANYekanFN Black" panose="020B0604020202020204" charset="-78"/>
                <a:cs typeface="IRANYekanFN Black" panose="020B0604020202020204" charset="-78"/>
              </a:rPr>
              <a:t>سهم بازار </a:t>
            </a:r>
            <a:r>
              <a:rPr lang="fa-IR" sz="3251" dirty="0">
                <a:solidFill>
                  <a:srgbClr val="C00000"/>
                </a:solidFill>
                <a:latin typeface="IRANYekanFN Black" panose="020B0604020202020204" charset="-78"/>
                <a:cs typeface="IRANYekanFN Black" panose="020B0604020202020204" charset="-78"/>
              </a:rPr>
              <a:t>سرویس‌دهندگان </a:t>
            </a:r>
            <a:r>
              <a:rPr lang="en-US" sz="3251" dirty="0">
                <a:solidFill>
                  <a:srgbClr val="C00000"/>
                </a:solidFill>
                <a:latin typeface="IRANYekanFN Black" panose="020B0604020202020204" charset="-78"/>
                <a:cs typeface="IRANYekanFN Black" panose="020B0604020202020204" charset="-78"/>
              </a:rPr>
              <a:t>DNS</a:t>
            </a:r>
            <a:br>
              <a:rPr lang="fa-IR" sz="3251" dirty="0">
                <a:solidFill>
                  <a:srgbClr val="C00000"/>
                </a:solidFill>
                <a:latin typeface="IRANYekanFN Black" panose="020B0604020202020204" charset="-78"/>
                <a:cs typeface="IRANYekanFN Black" panose="020B0604020202020204" charset="-78"/>
              </a:rPr>
            </a:br>
            <a:br>
              <a:rPr lang="en-US" sz="2438" dirty="0"/>
            </a:br>
            <a:r>
              <a:rPr lang="en-US" sz="1625" dirty="0">
                <a:solidFill>
                  <a:schemeClr val="tx1">
                    <a:lumMod val="65000"/>
                    <a:lumOff val="35000"/>
                  </a:schemeClr>
                </a:solidFill>
                <a:latin typeface="IRANYekanFN Black" panose="020B0604020202020204" charset="-78"/>
                <a:cs typeface="IRANYekanFN Black" panose="020B0604020202020204" charset="-78"/>
              </a:rPr>
              <a:t>Cloudflare </a:t>
            </a:r>
            <a:r>
              <a:rPr lang="fa-IR" sz="1625" dirty="0">
                <a:solidFill>
                  <a:schemeClr val="tx1">
                    <a:lumMod val="65000"/>
                    <a:lumOff val="35000"/>
                  </a:schemeClr>
                </a:solidFill>
                <a:latin typeface="IRANYekanFN Black" panose="020B0604020202020204" charset="-78"/>
                <a:cs typeface="IRANYekanFN Black" panose="020B0604020202020204" charset="-78"/>
              </a:rPr>
              <a:t>سهم عمده‌ای از بازار </a:t>
            </a:r>
            <a:r>
              <a:rPr lang="en-US" sz="1625" dirty="0">
                <a:solidFill>
                  <a:schemeClr val="tx1">
                    <a:lumMod val="65000"/>
                    <a:lumOff val="35000"/>
                  </a:schemeClr>
                </a:solidFill>
                <a:latin typeface="IRANYekanFN Black" panose="020B0604020202020204" charset="-78"/>
                <a:cs typeface="IRANYekanFN Black" panose="020B0604020202020204" charset="-78"/>
              </a:rPr>
              <a:t>DNS </a:t>
            </a:r>
            <a:r>
              <a:rPr lang="fa-IR" sz="1625" dirty="0">
                <a:solidFill>
                  <a:schemeClr val="tx1">
                    <a:lumMod val="65000"/>
                    <a:lumOff val="35000"/>
                  </a:schemeClr>
                </a:solidFill>
                <a:latin typeface="IRANYekanFN Black" panose="020B0604020202020204" charset="-78"/>
                <a:cs typeface="IRANYekanFN Black" panose="020B0604020202020204" charset="-78"/>
              </a:rPr>
              <a:t>را دارد،‌ آمازون با فاصله‌ی نزدیکی در جایگاه دومین سرویس‌دهنده‌ی </a:t>
            </a:r>
            <a:r>
              <a:rPr lang="en-US" sz="1625" dirty="0">
                <a:solidFill>
                  <a:schemeClr val="tx1">
                    <a:lumMod val="65000"/>
                    <a:lumOff val="35000"/>
                  </a:schemeClr>
                </a:solidFill>
                <a:latin typeface="IRANYekanFN Black" panose="020B0604020202020204" charset="-78"/>
                <a:cs typeface="IRANYekanFN Black" panose="020B0604020202020204" charset="-78"/>
              </a:rPr>
              <a:t>DNS </a:t>
            </a:r>
            <a:r>
              <a:rPr lang="fa-IR" sz="1625" dirty="0">
                <a:solidFill>
                  <a:schemeClr val="tx1">
                    <a:lumMod val="65000"/>
                    <a:lumOff val="35000"/>
                  </a:schemeClr>
                </a:solidFill>
                <a:latin typeface="IRANYekanFN Black" panose="020B0604020202020204" charset="-78"/>
                <a:cs typeface="IRANYekanFN Black" panose="020B0604020202020204" charset="-78"/>
              </a:rPr>
              <a:t>قرار می‌گیرد. سهم سایر سرویس دهندگان رایگان </a:t>
            </a:r>
            <a:r>
              <a:rPr lang="en-US" sz="1625" dirty="0">
                <a:solidFill>
                  <a:schemeClr val="tx1">
                    <a:lumMod val="65000"/>
                    <a:lumOff val="35000"/>
                  </a:schemeClr>
                </a:solidFill>
                <a:latin typeface="IRANYekanFN Black" panose="020B0604020202020204" charset="-78"/>
                <a:cs typeface="IRANYekanFN Black" panose="020B0604020202020204" charset="-78"/>
              </a:rPr>
              <a:t>DNS </a:t>
            </a:r>
            <a:r>
              <a:rPr lang="fa-IR" sz="1625" dirty="0">
                <a:solidFill>
                  <a:schemeClr val="tx1">
                    <a:lumMod val="65000"/>
                    <a:lumOff val="35000"/>
                  </a:schemeClr>
                </a:solidFill>
                <a:latin typeface="IRANYekanFN Black" panose="020B0604020202020204" charset="-78"/>
                <a:cs typeface="IRANYekanFN Black" panose="020B0604020202020204" charset="-78"/>
              </a:rPr>
              <a:t>را می‌توان در زیر مشاهده کرد.</a:t>
            </a:r>
            <a:endParaRPr lang="en-US" sz="2438" dirty="0">
              <a:solidFill>
                <a:schemeClr val="tx1">
                  <a:lumMod val="65000"/>
                  <a:lumOff val="35000"/>
                </a:schemeClr>
              </a:solidFill>
              <a:latin typeface="IRANYekanFN Black" panose="020B0604020202020204" charset="-78"/>
              <a:cs typeface="IRANYekanFN Black" panose="020B0604020202020204" charset="-78"/>
            </a:endParaRPr>
          </a:p>
        </p:txBody>
      </p:sp>
      <p:pic>
        <p:nvPicPr>
          <p:cNvPr id="4" name="图片 27">
            <a:extLst>
              <a:ext uri="{FF2B5EF4-FFF2-40B4-BE49-F238E27FC236}">
                <a16:creationId xmlns:a16="http://schemas.microsoft.com/office/drawing/2014/main" id="{9366CEB2-DB19-4768-B90F-5F3100EBFF16}"/>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11525385" y="256544"/>
            <a:ext cx="491731" cy="687902"/>
          </a:xfrm>
          <a:prstGeom prst="rect">
            <a:avLst/>
          </a:prstGeom>
        </p:spPr>
      </p:pic>
      <p:pic>
        <p:nvPicPr>
          <p:cNvPr id="6" name="Picture 5">
            <a:extLst>
              <a:ext uri="{FF2B5EF4-FFF2-40B4-BE49-F238E27FC236}">
                <a16:creationId xmlns:a16="http://schemas.microsoft.com/office/drawing/2014/main" id="{CA26D2EE-4332-4E71-8446-2C6CCCE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51" y="2356120"/>
            <a:ext cx="6729891" cy="4171292"/>
          </a:xfrm>
          <a:prstGeom prst="rect">
            <a:avLst/>
          </a:prstGeom>
        </p:spPr>
      </p:pic>
    </p:spTree>
    <p:extLst>
      <p:ext uri="{BB962C8B-B14F-4D97-AF65-F5344CB8AC3E}">
        <p14:creationId xmlns:p14="http://schemas.microsoft.com/office/powerpoint/2010/main" val="364794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D27A-1FB0-4C97-936A-210910441CB5}"/>
              </a:ext>
            </a:extLst>
          </p:cNvPr>
          <p:cNvSpPr>
            <a:spLocks noGrp="1"/>
          </p:cNvSpPr>
          <p:nvPr>
            <p:ph type="title"/>
          </p:nvPr>
        </p:nvSpPr>
        <p:spPr>
          <a:xfrm>
            <a:off x="3072427" y="172956"/>
            <a:ext cx="10972801" cy="1137848"/>
          </a:xfrm>
        </p:spPr>
        <p:txBody>
          <a:bodyPr>
            <a:normAutofit/>
          </a:bodyPr>
          <a:lstStyle/>
          <a:p>
            <a:r>
              <a:rPr lang="fa-IR" sz="3251" dirty="0">
                <a:solidFill>
                  <a:srgbClr val="C0504D"/>
                </a:solidFill>
                <a:latin typeface="IRANYekanFN Black" panose="020B0604020202020204" charset="-78"/>
                <a:cs typeface="IRANYekanFN Black" panose="020B0604020202020204" charset="-78"/>
              </a:rPr>
              <a:t>سرویس ایرانی </a:t>
            </a:r>
            <a:r>
              <a:rPr lang="fa-IR" sz="3251" dirty="0">
                <a:latin typeface="IRANYekanFN Black" panose="020B0604020202020204" charset="-78"/>
                <a:cs typeface="IRANYekanFN Black" panose="020B0604020202020204" charset="-78"/>
              </a:rPr>
              <a:t>ابری ابر دراک</a:t>
            </a:r>
            <a:endParaRPr lang="en-US" sz="3251" dirty="0">
              <a:latin typeface="IRANYekanFN Black" panose="020B0604020202020204" charset="-78"/>
              <a:cs typeface="IRANYekanFN Black" panose="020B0604020202020204" charset="-78"/>
            </a:endParaRPr>
          </a:p>
        </p:txBody>
      </p:sp>
      <p:sp>
        <p:nvSpPr>
          <p:cNvPr id="3" name="Content Placeholder 2">
            <a:extLst>
              <a:ext uri="{FF2B5EF4-FFF2-40B4-BE49-F238E27FC236}">
                <a16:creationId xmlns:a16="http://schemas.microsoft.com/office/drawing/2014/main" id="{797756DE-0BB0-4971-BF63-2CC84AEC4151}"/>
              </a:ext>
            </a:extLst>
          </p:cNvPr>
          <p:cNvSpPr>
            <a:spLocks noGrp="1"/>
          </p:cNvSpPr>
          <p:nvPr>
            <p:ph idx="1"/>
          </p:nvPr>
        </p:nvSpPr>
        <p:spPr>
          <a:xfrm>
            <a:off x="731595" y="1328593"/>
            <a:ext cx="10972801" cy="4505565"/>
          </a:xfrm>
        </p:spPr>
        <p:txBody>
          <a:bodyPr>
            <a:normAutofit/>
          </a:bodyPr>
          <a:lstStyle/>
          <a:p>
            <a:pPr marL="0" indent="0" algn="r" rtl="1">
              <a:buNone/>
            </a:pPr>
            <a:r>
              <a:rPr lang="fa-IR" sz="1896" dirty="0">
                <a:latin typeface="IRANYekan" panose="020B0506030804020204" pitchFamily="34" charset="-78"/>
                <a:cs typeface="IRANYekan" panose="020B0506030804020204" pitchFamily="34" charset="-78"/>
              </a:rPr>
              <a:t>سرویس </a:t>
            </a:r>
            <a:r>
              <a:rPr lang="en-US" sz="1896" dirty="0">
                <a:latin typeface="IRANYekan" panose="020B0506030804020204" pitchFamily="34" charset="-78"/>
                <a:cs typeface="IRANYekan" panose="020B0506030804020204" pitchFamily="34" charset="-78"/>
              </a:rPr>
              <a:t>DNS</a:t>
            </a:r>
            <a:r>
              <a:rPr lang="fa-IR" sz="1896" dirty="0">
                <a:latin typeface="IRANYekan" panose="020B0506030804020204" pitchFamily="34" charset="-78"/>
                <a:cs typeface="IRANYekan" panose="020B0506030804020204" pitchFamily="34" charset="-78"/>
              </a:rPr>
              <a:t>اَبر دِراک که به صورت کاملا رایگان در ایران فعالیت دارد. شما می‌توانید به صورت نامحدود وب‌سایت‌های خود را اضافه و آ‌ن‌ها را مدیریت کنید. با استفاده از سرویس </a:t>
            </a:r>
            <a:r>
              <a:rPr lang="en-US" sz="1896" dirty="0">
                <a:latin typeface="IRANYekan" panose="020B0506030804020204" pitchFamily="34" charset="-78"/>
                <a:cs typeface="IRANYekan" panose="020B0506030804020204" pitchFamily="34" charset="-78"/>
              </a:rPr>
              <a:t>CDN </a:t>
            </a:r>
            <a:r>
              <a:rPr lang="fa-IR" sz="1896" dirty="0">
                <a:latin typeface="IRANYekan" panose="020B0506030804020204" pitchFamily="34" charset="-78"/>
                <a:cs typeface="IRANYekan" panose="020B0506030804020204" pitchFamily="34" charset="-78"/>
              </a:rPr>
              <a:t>اَبر دِراک نیز می‌توانید با حملات </a:t>
            </a:r>
            <a:r>
              <a:rPr lang="en-US" sz="1896" dirty="0">
                <a:latin typeface="IRANYekan" panose="020B0506030804020204" pitchFamily="34" charset="-78"/>
                <a:cs typeface="IRANYekan" panose="020B0506030804020204" pitchFamily="34" charset="-78"/>
              </a:rPr>
              <a:t>DDoS </a:t>
            </a:r>
            <a:r>
              <a:rPr lang="fa-IR" sz="1896" dirty="0">
                <a:latin typeface="IRANYekan" panose="020B0506030804020204" pitchFamily="34" charset="-78"/>
                <a:cs typeface="IRANYekan" panose="020B0506030804020204" pitchFamily="34" charset="-78"/>
              </a:rPr>
              <a:t>مقابله کنید و آن‌ها را دفع کنید.کاربران می‌توانند در پنل اَبر دِراک </a:t>
            </a:r>
            <a:r>
              <a:rPr lang="en-US" sz="1896" dirty="0">
                <a:latin typeface="IRANYekan" panose="020B0506030804020204" pitchFamily="34" charset="-78"/>
                <a:cs typeface="IRANYekan" panose="020B0506030804020204" pitchFamily="34" charset="-78"/>
              </a:rPr>
              <a:t>TTL </a:t>
            </a:r>
            <a:r>
              <a:rPr lang="fa-IR" sz="1896" dirty="0">
                <a:latin typeface="IRANYekan" panose="020B0506030804020204" pitchFamily="34" charset="-78"/>
                <a:cs typeface="IRANYekan" panose="020B0506030804020204" pitchFamily="34" charset="-78"/>
              </a:rPr>
              <a:t>هر رکورد را به صورت مجزا تنظیم کنند. به همچنین از انواع رکوردهای </a:t>
            </a:r>
            <a:r>
              <a:rPr lang="en-US" sz="1896" dirty="0">
                <a:latin typeface="IRANYekan" panose="020B0506030804020204" pitchFamily="34" charset="-78"/>
                <a:cs typeface="IRANYekan" panose="020B0506030804020204" pitchFamily="34" charset="-78"/>
              </a:rPr>
              <a:t>DNS </a:t>
            </a:r>
            <a:r>
              <a:rPr lang="fa-IR" sz="1896" dirty="0">
                <a:latin typeface="IRANYekan" panose="020B0506030804020204" pitchFamily="34" charset="-78"/>
                <a:cs typeface="IRANYekan" panose="020B0506030804020204" pitchFamily="34" charset="-78"/>
              </a:rPr>
              <a:t>من‌جمله </a:t>
            </a:r>
            <a:r>
              <a:rPr lang="en-US" sz="1896" dirty="0">
                <a:latin typeface="IRANYekan" panose="020B0506030804020204" pitchFamily="34" charset="-78"/>
                <a:cs typeface="IRANYekan" panose="020B0506030804020204" pitchFamily="34" charset="-78"/>
              </a:rPr>
              <a:t>SRV </a:t>
            </a:r>
            <a:r>
              <a:rPr lang="fa-IR" sz="1896" dirty="0">
                <a:latin typeface="IRANYekan" panose="020B0506030804020204" pitchFamily="34" charset="-78"/>
                <a:cs typeface="IRANYekan" panose="020B0506030804020204" pitchFamily="34" charset="-78"/>
              </a:rPr>
              <a:t>نیز، از دیگر خدماتی است که اَبر دِراک در اختیار کاربران قرار می‌دهد.اَبر دِراک به طور خودکار رکوردهای </a:t>
            </a:r>
            <a:r>
              <a:rPr lang="en-US" sz="1896" dirty="0">
                <a:latin typeface="IRANYekan" panose="020B0506030804020204" pitchFamily="34" charset="-78"/>
                <a:cs typeface="IRANYekan" panose="020B0506030804020204" pitchFamily="34" charset="-78"/>
              </a:rPr>
              <a:t>DNS </a:t>
            </a:r>
            <a:r>
              <a:rPr lang="fa-IR" sz="1896" dirty="0">
                <a:latin typeface="IRANYekan" panose="020B0506030804020204" pitchFamily="34" charset="-78"/>
                <a:cs typeface="IRANYekan" panose="020B0506030804020204" pitchFamily="34" charset="-78"/>
              </a:rPr>
              <a:t>وب‌سایت‌های جدید را شناسایی و به پنل اضافه می‌کند</a:t>
            </a:r>
            <a:endParaRPr lang="en-US" sz="1896" dirty="0">
              <a:latin typeface="IRANYekan" panose="020B0506030804020204" pitchFamily="34" charset="-78"/>
              <a:cs typeface="IRANYekan" panose="020B0506030804020204" pitchFamily="34" charset="-78"/>
            </a:endParaRPr>
          </a:p>
        </p:txBody>
      </p:sp>
      <p:pic>
        <p:nvPicPr>
          <p:cNvPr id="5" name="Picture 4">
            <a:extLst>
              <a:ext uri="{FF2B5EF4-FFF2-40B4-BE49-F238E27FC236}">
                <a16:creationId xmlns:a16="http://schemas.microsoft.com/office/drawing/2014/main" id="{102BB6DF-3998-4419-836A-75E6690F64A1}"/>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4624" b="98577" l="9983" r="89996">
                        <a14:foregroundMark x1="47676" y1="33384" x2="47676" y2="33384"/>
                        <a14:foregroundMark x1="47074" y1="32927" x2="46665" y2="34350"/>
                        <a14:foregroundMark x1="51140" y1="22358" x2="51140" y2="22358"/>
                        <a14:foregroundMark x1="53356" y1="13262" x2="53356" y2="13262"/>
                        <a14:foregroundMark x1="50731" y1="4624" x2="50731" y2="4624"/>
                        <a14:foregroundMark x1="22913" y1="42988" x2="22913" y2="42988"/>
                        <a14:foregroundMark x1="37930" y1="82317" x2="37930" y2="82317"/>
                        <a14:foregroundMark x1="36123" y1="89482" x2="36123" y2="89482"/>
                        <a14:foregroundMark x1="38748" y1="73171" x2="38748" y2="73171"/>
                        <a14:foregroundMark x1="32659" y1="95732" x2="32659" y2="95732"/>
                        <a14:foregroundMark x1="36123" y1="97612" x2="36123" y2="97612"/>
                        <a14:foregroundMark x1="26377" y1="91413" x2="26377" y2="91413"/>
                        <a14:foregroundMark x1="22311" y1="93801" x2="22311" y2="93801"/>
                        <a14:foregroundMark x1="24742" y1="98577" x2="24742" y2="98577"/>
                        <a14:foregroundMark x1="16222" y1="89024" x2="16222" y2="89024"/>
                        <a14:foregroundMark x1="19471" y1="85671" x2="19471" y2="85671"/>
                        <a14:foregroundMark x1="83391" y1="59299" x2="83391" y2="59299"/>
                        <a14:foregroundMark x1="74462" y1="46850" x2="74462" y2="46850"/>
                      </a14:backgroundRemoval>
                    </a14:imgEffect>
                  </a14:imgLayer>
                </a14:imgProps>
              </a:ext>
              <a:ext uri="{28A0092B-C50C-407E-A947-70E740481C1C}">
                <a14:useLocalDpi xmlns:a14="http://schemas.microsoft.com/office/drawing/2010/main" val="0"/>
              </a:ext>
            </a:extLst>
          </a:blip>
          <a:stretch>
            <a:fillRect/>
          </a:stretch>
        </p:blipFill>
        <p:spPr>
          <a:xfrm>
            <a:off x="243921" y="3429001"/>
            <a:ext cx="6857641" cy="2903580"/>
          </a:xfrm>
          <a:prstGeom prst="rect">
            <a:avLst/>
          </a:prstGeom>
        </p:spPr>
      </p:pic>
      <p:pic>
        <p:nvPicPr>
          <p:cNvPr id="6" name="图片 27">
            <a:extLst>
              <a:ext uri="{FF2B5EF4-FFF2-40B4-BE49-F238E27FC236}">
                <a16:creationId xmlns:a16="http://schemas.microsoft.com/office/drawing/2014/main" id="{11C24F59-0C0D-4BBC-B0F2-4F6C09B4113E}"/>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11458530" y="397929"/>
            <a:ext cx="491731" cy="687902"/>
          </a:xfrm>
          <a:prstGeom prst="rect">
            <a:avLst/>
          </a:prstGeom>
        </p:spPr>
      </p:pic>
    </p:spTree>
    <p:extLst>
      <p:ext uri="{BB962C8B-B14F-4D97-AF65-F5344CB8AC3E}">
        <p14:creationId xmlns:p14="http://schemas.microsoft.com/office/powerpoint/2010/main" val="297115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68D3B-523E-4C3B-AB34-49A9F188EAD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964193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7F6CB-3D18-4ADE-9B32-05AAC97692B9}"/>
              </a:ext>
            </a:extLst>
          </p:cNvPr>
          <p:cNvSpPr>
            <a:spLocks noGrp="1"/>
          </p:cNvSpPr>
          <p:nvPr>
            <p:ph type="title"/>
          </p:nvPr>
        </p:nvSpPr>
        <p:spPr>
          <a:xfrm>
            <a:off x="134587" y="376609"/>
            <a:ext cx="10972801" cy="1137848"/>
          </a:xfrm>
        </p:spPr>
        <p:txBody>
          <a:bodyPr>
            <a:noAutofit/>
          </a:bodyPr>
          <a:lstStyle/>
          <a:p>
            <a:pPr algn="r" rtl="1"/>
            <a:r>
              <a:rPr lang="fa-IR" sz="3251" dirty="0">
                <a:latin typeface="IRANYekanFN Black" panose="020B0604020202020204" charset="-78"/>
                <a:cs typeface="IRANYekanFN Black" panose="020B0604020202020204" charset="-78"/>
              </a:rPr>
              <a:t>گزارش مقایسه‌ی </a:t>
            </a:r>
            <a:r>
              <a:rPr lang="fa-IR" sz="3251" dirty="0">
                <a:solidFill>
                  <a:srgbClr val="C0504D"/>
                </a:solidFill>
                <a:latin typeface="IRANYekanFN Black" panose="020B0604020202020204" charset="-78"/>
                <a:cs typeface="IRANYekanFN Black" panose="020B0604020202020204" charset="-78"/>
              </a:rPr>
              <a:t>سرعت </a:t>
            </a:r>
            <a:r>
              <a:rPr lang="en-US" sz="3251" dirty="0">
                <a:solidFill>
                  <a:srgbClr val="C0504D"/>
                </a:solidFill>
                <a:latin typeface="IRANYekanFN Black" panose="020B0604020202020204" charset="-78"/>
                <a:cs typeface="IRANYekanFN Black" panose="020B0604020202020204" charset="-78"/>
              </a:rPr>
              <a:t>DNS</a:t>
            </a:r>
            <a:br>
              <a:rPr lang="en-US" sz="3251" dirty="0">
                <a:solidFill>
                  <a:schemeClr val="tx1">
                    <a:lumMod val="65000"/>
                    <a:lumOff val="35000"/>
                  </a:schemeClr>
                </a:solidFill>
                <a:latin typeface="IRANYekanFN Black" panose="020B0604020202020204" charset="-78"/>
                <a:cs typeface="IRANYekanFN Black" panose="020B0604020202020204" charset="-78"/>
              </a:rPr>
            </a:br>
            <a:endParaRPr lang="en-US" sz="3251" dirty="0">
              <a:solidFill>
                <a:schemeClr val="tx1">
                  <a:lumMod val="65000"/>
                  <a:lumOff val="35000"/>
                </a:schemeClr>
              </a:solidFill>
              <a:latin typeface="IRANYekanFN Black" panose="020B0604020202020204" charset="-78"/>
              <a:cs typeface="IRANYekanFN Black" panose="020B0604020202020204" charset="-78"/>
            </a:endParaRPr>
          </a:p>
        </p:txBody>
      </p:sp>
      <p:sp>
        <p:nvSpPr>
          <p:cNvPr id="5" name="TextBox 4">
            <a:extLst>
              <a:ext uri="{FF2B5EF4-FFF2-40B4-BE49-F238E27FC236}">
                <a16:creationId xmlns:a16="http://schemas.microsoft.com/office/drawing/2014/main" id="{B7F9AE78-80A7-42E2-9AA3-071B5DA019FF}"/>
              </a:ext>
            </a:extLst>
          </p:cNvPr>
          <p:cNvSpPr txBox="1"/>
          <p:nvPr/>
        </p:nvSpPr>
        <p:spPr>
          <a:xfrm>
            <a:off x="5646330" y="1299830"/>
            <a:ext cx="6095346" cy="342401"/>
          </a:xfrm>
          <a:prstGeom prst="rect">
            <a:avLst/>
          </a:prstGeom>
          <a:noFill/>
        </p:spPr>
        <p:txBody>
          <a:bodyPr wrap="square">
            <a:spAutoFit/>
          </a:bodyPr>
          <a:lstStyle/>
          <a:p>
            <a:pPr algn="r" rtl="1"/>
            <a:r>
              <a:rPr lang="fa-IR" sz="1625" dirty="0">
                <a:solidFill>
                  <a:schemeClr val="tx1">
                    <a:lumMod val="65000"/>
                    <a:lumOff val="35000"/>
                  </a:schemeClr>
                </a:solidFill>
                <a:latin typeface="IRANYekanFN Black" panose="020B0604020202020204" charset="-78"/>
                <a:cs typeface="IRANYekanFN Black" panose="020B0604020202020204" charset="-78"/>
              </a:rPr>
              <a:t>چه کسی بهترین </a:t>
            </a:r>
            <a:r>
              <a:rPr lang="en-US" sz="1625" dirty="0">
                <a:solidFill>
                  <a:schemeClr val="tx1">
                    <a:lumMod val="65000"/>
                    <a:lumOff val="35000"/>
                  </a:schemeClr>
                </a:solidFill>
                <a:latin typeface="IRANYekanFN Black" panose="020B0604020202020204" charset="-78"/>
                <a:cs typeface="IRANYekanFN Black" panose="020B0604020202020204" charset="-78"/>
              </a:rPr>
              <a:t>DNS</a:t>
            </a:r>
            <a:r>
              <a:rPr lang="fa-IR" sz="1625" dirty="0">
                <a:solidFill>
                  <a:schemeClr val="tx1">
                    <a:lumMod val="65000"/>
                    <a:lumOff val="35000"/>
                  </a:schemeClr>
                </a:solidFill>
                <a:latin typeface="IRANYekanFN Black" panose="020B0604020202020204" charset="-78"/>
                <a:cs typeface="IRANYekanFN Black" panose="020B0604020202020204" charset="-78"/>
              </a:rPr>
              <a:t>رایگان را ارائه می‌دهد؟</a:t>
            </a:r>
            <a:endParaRPr lang="en-US" sz="1625" dirty="0"/>
          </a:p>
        </p:txBody>
      </p:sp>
      <p:pic>
        <p:nvPicPr>
          <p:cNvPr id="6" name="图片 27">
            <a:extLst>
              <a:ext uri="{FF2B5EF4-FFF2-40B4-BE49-F238E27FC236}">
                <a16:creationId xmlns:a16="http://schemas.microsoft.com/office/drawing/2014/main" id="{AD6859A8-F9FE-48AB-90E7-B86DA74FF645}"/>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11448441" y="289196"/>
            <a:ext cx="491731" cy="687902"/>
          </a:xfrm>
          <a:prstGeom prst="rect">
            <a:avLst/>
          </a:prstGeom>
        </p:spPr>
      </p:pic>
      <p:pic>
        <p:nvPicPr>
          <p:cNvPr id="8" name="Picture 7">
            <a:extLst>
              <a:ext uri="{FF2B5EF4-FFF2-40B4-BE49-F238E27FC236}">
                <a16:creationId xmlns:a16="http://schemas.microsoft.com/office/drawing/2014/main" id="{5371C00C-01F9-432F-8864-1526F17D1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57" y="1128825"/>
            <a:ext cx="6986818" cy="5604011"/>
          </a:xfrm>
          <a:prstGeom prst="rect">
            <a:avLst/>
          </a:prstGeom>
        </p:spPr>
      </p:pic>
    </p:spTree>
    <p:extLst>
      <p:ext uri="{BB962C8B-B14F-4D97-AF65-F5344CB8AC3E}">
        <p14:creationId xmlns:p14="http://schemas.microsoft.com/office/powerpoint/2010/main" val="139882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桌面\新建文件夹 (2)\5.15封面参考\复件 (35) 复件 4\cb961778f4b1fbd6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
            <a:ext cx="1226312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6"/>
          <p:cNvSpPr/>
          <p:nvPr/>
        </p:nvSpPr>
        <p:spPr>
          <a:xfrm>
            <a:off x="4810689" y="2203610"/>
            <a:ext cx="2106346" cy="1092768"/>
          </a:xfrm>
          <a:prstGeom prst="rect">
            <a:avLst/>
          </a:prstGeom>
        </p:spPr>
        <p:txBody>
          <a:bodyPr wrap="none" lIns="91281" tIns="45641" rIns="91281" bIns="45641">
            <a:spAutoFit/>
          </a:bodyPr>
          <a:lstStyle/>
          <a:p>
            <a:pPr algn="ctr">
              <a:defRPr/>
            </a:pPr>
            <a:r>
              <a:rPr lang="fa-IR" altLang="zh-CN" sz="6502" kern="0" dirty="0">
                <a:solidFill>
                  <a:srgbClr val="3B3837"/>
                </a:solidFill>
                <a:latin typeface="IRANYekanFN ExtraBlack" panose="020B0506030804020204" pitchFamily="34" charset="-78"/>
                <a:cs typeface="IRANYekanFN ExtraBlack" panose="020B0506030804020204" pitchFamily="34" charset="-78"/>
                <a:sym typeface="+mn-lt"/>
              </a:rPr>
              <a:t>پایان</a:t>
            </a:r>
            <a:endParaRPr lang="zh-CN" altLang="en-US" sz="6502" kern="0" dirty="0">
              <a:solidFill>
                <a:srgbClr val="3B3837"/>
              </a:solidFill>
              <a:latin typeface="IRANYekanFN ExtraBlack" panose="020B0506030804020204" pitchFamily="34" charset="-78"/>
              <a:cs typeface="IRANYekanFN ExtraBlack" panose="020B0506030804020204" pitchFamily="34" charset="-78"/>
              <a:sym typeface="+mn-lt"/>
            </a:endParaRPr>
          </a:p>
        </p:txBody>
      </p:sp>
      <p:sp>
        <p:nvSpPr>
          <p:cNvPr id="5" name="Rectangle 36"/>
          <p:cNvSpPr/>
          <p:nvPr/>
        </p:nvSpPr>
        <p:spPr>
          <a:xfrm>
            <a:off x="3693498" y="3588529"/>
            <a:ext cx="4377800" cy="369172"/>
          </a:xfrm>
          <a:prstGeom prst="rect">
            <a:avLst/>
          </a:prstGeom>
        </p:spPr>
        <p:txBody>
          <a:bodyPr wrap="none" lIns="91281" tIns="45641" rIns="91281" bIns="45641">
            <a:spAutoFit/>
          </a:bodyPr>
          <a:lstStyle/>
          <a:p>
            <a:pPr algn="ctr">
              <a:defRPr/>
            </a:pPr>
            <a:r>
              <a:rPr lang="fa-IR" dirty="0">
                <a:latin typeface="IRANYekanFN ExtraBold" panose="020B0506030804020204" pitchFamily="34" charset="-78"/>
                <a:cs typeface="IRANYekanFN ExtraBold" panose="020B0506030804020204" pitchFamily="34" charset="-78"/>
              </a:rPr>
              <a:t>به پایان آمد این دفتر </a:t>
            </a:r>
            <a:r>
              <a:rPr lang="fa-IR" dirty="0">
                <a:solidFill>
                  <a:srgbClr val="BF4E4B"/>
                </a:solidFill>
                <a:latin typeface="IRANYekanFN ExtraBold" panose="020B0506030804020204" pitchFamily="34" charset="-78"/>
                <a:cs typeface="IRANYekanFN ExtraBold" panose="020B0506030804020204" pitchFamily="34" charset="-78"/>
              </a:rPr>
              <a:t>امتحان</a:t>
            </a:r>
            <a:r>
              <a:rPr lang="fa-IR" dirty="0">
                <a:latin typeface="IRANYekanFN ExtraBold" panose="020B0506030804020204" pitchFamily="34" charset="-78"/>
                <a:cs typeface="IRANYekanFN ExtraBold" panose="020B0506030804020204" pitchFamily="34" charset="-78"/>
              </a:rPr>
              <a:t> همچنان باقی</a:t>
            </a:r>
            <a:endParaRPr lang="zh-CN" altLang="en-US" sz="1084" kern="0" dirty="0">
              <a:solidFill>
                <a:srgbClr val="3B3837"/>
              </a:solidFill>
              <a:latin typeface="IRANYekanFN ExtraBold" panose="020B0506030804020204" pitchFamily="34" charset="-78"/>
              <a:cs typeface="IRANYekanFN ExtraBold" panose="020B0506030804020204" pitchFamily="34" charset="-78"/>
              <a:sym typeface="+mn-lt"/>
            </a:endParaRPr>
          </a:p>
        </p:txBody>
      </p:sp>
      <p:cxnSp>
        <p:nvCxnSpPr>
          <p:cNvPr id="12" name="直接连接符 11"/>
          <p:cNvCxnSpPr>
            <a:cxnSpLocks/>
          </p:cNvCxnSpPr>
          <p:nvPr/>
        </p:nvCxnSpPr>
        <p:spPr>
          <a:xfrm>
            <a:off x="4242842" y="4375492"/>
            <a:ext cx="3511247"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Rectangle 36"/>
          <p:cNvSpPr/>
          <p:nvPr/>
        </p:nvSpPr>
        <p:spPr>
          <a:xfrm>
            <a:off x="5306019" y="4180422"/>
            <a:ext cx="1115690" cy="321467"/>
          </a:xfrm>
          <a:prstGeom prst="rect">
            <a:avLst/>
          </a:prstGeom>
          <a:solidFill>
            <a:srgbClr val="F1F1F1"/>
          </a:solidFill>
        </p:spPr>
        <p:txBody>
          <a:bodyPr wrap="none" lIns="91281" tIns="45641" rIns="91281" bIns="45641">
            <a:spAutoFit/>
          </a:bodyPr>
          <a:lstStyle/>
          <a:p>
            <a:pPr algn="ctr">
              <a:defRPr/>
            </a:pPr>
            <a:r>
              <a:rPr lang="fa-IR" altLang="zh-CN" sz="1490" kern="0" dirty="0">
                <a:solidFill>
                  <a:srgbClr val="3B3837"/>
                </a:solidFill>
                <a:latin typeface="IRANYekanFN" panose="020B0506030804020204" pitchFamily="34" charset="-78"/>
                <a:cs typeface="IRANYekanFN" panose="020B0506030804020204" pitchFamily="34" charset="-78"/>
                <a:sym typeface="+mn-lt"/>
              </a:rPr>
              <a:t>آذر ماه 1401</a:t>
            </a:r>
            <a:endParaRPr lang="zh-CN" altLang="en-US" sz="1490" kern="0" dirty="0">
              <a:solidFill>
                <a:srgbClr val="3B3837"/>
              </a:solidFill>
              <a:latin typeface="IRANYekanFN" panose="020B0506030804020204" pitchFamily="34" charset="-78"/>
              <a:cs typeface="IRANYekanFN" panose="020B0506030804020204" pitchFamily="34" charset="-78"/>
              <a:sym typeface="+mn-lt"/>
            </a:endParaRPr>
          </a:p>
        </p:txBody>
      </p:sp>
    </p:spTree>
    <p:extLst>
      <p:ext uri="{BB962C8B-B14F-4D97-AF65-F5344CB8AC3E}">
        <p14:creationId xmlns:p14="http://schemas.microsoft.com/office/powerpoint/2010/main" val="3075434881"/>
      </p:ext>
    </p:extLst>
  </p:cSld>
  <p:clrMapOvr>
    <a:masterClrMapping/>
  </p:clrMapOvr>
  <p:transition advTm="3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par>
                          <p:cTn id="12" fill="hold">
                            <p:stCondLst>
                              <p:cond delay="1200"/>
                            </p:stCondLst>
                            <p:childTnLst>
                              <p:par>
                                <p:cTn id="13" presetID="34" presetClass="emph" presetSubtype="0" fill="hold" grpId="1" nodeType="afterEffect">
                                  <p:stCondLst>
                                    <p:cond delay="500"/>
                                  </p:stCondLst>
                                  <p:iterate type="lt">
                                    <p:tmPct val="10000"/>
                                  </p:iterate>
                                  <p:childTnLst>
                                    <p:animMotion origin="layout" path="M 2.52205E-6 4.64567E-6 L 2.52205E-6 -0.07213 " pathEditMode="relative" rAng="0" ptsTypes="AA">
                                      <p:cBhvr>
                                        <p:cTn id="14" dur="250" accel="50000" decel="50000" autoRev="1" fill="hold">
                                          <p:stCondLst>
                                            <p:cond delay="0"/>
                                          </p:stCondLst>
                                        </p:cTn>
                                        <p:tgtEl>
                                          <p:spTgt spid="4"/>
                                        </p:tgtEl>
                                        <p:attrNameLst>
                                          <p:attrName>ppt_x</p:attrName>
                                          <p:attrName>ppt_y</p:attrName>
                                        </p:attrNameLst>
                                      </p:cBhvr>
                                      <p:rCtr x="0" y="-3622"/>
                                    </p:animMotion>
                                    <p:animRot by="1500000">
                                      <p:cBhvr>
                                        <p:cTn id="15" dur="125" fill="hold">
                                          <p:stCondLst>
                                            <p:cond delay="0"/>
                                          </p:stCondLst>
                                        </p:cTn>
                                        <p:tgtEl>
                                          <p:spTgt spid="4"/>
                                        </p:tgtEl>
                                        <p:attrNameLst>
                                          <p:attrName>r</p:attrName>
                                        </p:attrNameLst>
                                      </p:cBhvr>
                                    </p:animRot>
                                    <p:animRot by="-1500000">
                                      <p:cBhvr>
                                        <p:cTn id="16" dur="125" fill="hold">
                                          <p:stCondLst>
                                            <p:cond delay="125"/>
                                          </p:stCondLst>
                                        </p:cTn>
                                        <p:tgtEl>
                                          <p:spTgt spid="4"/>
                                        </p:tgtEl>
                                        <p:attrNameLst>
                                          <p:attrName>r</p:attrName>
                                        </p:attrNameLst>
                                      </p:cBhvr>
                                    </p:animRot>
                                    <p:animRot by="-1500000">
                                      <p:cBhvr>
                                        <p:cTn id="17" dur="125" fill="hold">
                                          <p:stCondLst>
                                            <p:cond delay="250"/>
                                          </p:stCondLst>
                                        </p:cTn>
                                        <p:tgtEl>
                                          <p:spTgt spid="4"/>
                                        </p:tgtEl>
                                        <p:attrNameLst>
                                          <p:attrName>r</p:attrName>
                                        </p:attrNameLst>
                                      </p:cBhvr>
                                    </p:animRot>
                                    <p:animRot by="1500000">
                                      <p:cBhvr>
                                        <p:cTn id="18" dur="125" fill="hold">
                                          <p:stCondLst>
                                            <p:cond delay="375"/>
                                          </p:stCondLst>
                                        </p:cTn>
                                        <p:tgtEl>
                                          <p:spTgt spid="4"/>
                                        </p:tgtEl>
                                        <p:attrNameLst>
                                          <p:attrName>r</p:attrName>
                                        </p:attrNameLst>
                                      </p:cBhvr>
                                    </p:animRot>
                                  </p:childTnLst>
                                </p:cTn>
                              </p:par>
                            </p:childTnLst>
                          </p:cTn>
                        </p:par>
                        <p:par>
                          <p:cTn id="19" fill="hold">
                            <p:stCondLst>
                              <p:cond delay="2400"/>
                            </p:stCondLst>
                            <p:childTnLst>
                              <p:par>
                                <p:cTn id="20" presetID="37" presetClass="entr" presetSubtype="0" fill="hold" grpId="0" nodeType="afterEffect">
                                  <p:stCondLst>
                                    <p:cond delay="2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900" decel="100000" fill="hold"/>
                                        <p:tgtEl>
                                          <p:spTgt spid="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6" fill="hold">
                            <p:stCondLst>
                              <p:cond delay="5400"/>
                            </p:stCondLst>
                            <p:childTnLst>
                              <p:par>
                                <p:cTn id="27" presetID="10" presetClass="entr" presetSubtype="0" fill="hold" grpId="0" nodeType="afterEffect">
                                  <p:stCondLst>
                                    <p:cond delay="10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750"/>
                                        <p:tgtEl>
                                          <p:spTgt spid="6"/>
                                        </p:tgtEl>
                                      </p:cBhvr>
                                    </p:animEffect>
                                  </p:childTnLst>
                                </p:cTn>
                              </p:par>
                            </p:childTnLst>
                          </p:cTn>
                        </p:par>
                        <p:par>
                          <p:cTn id="30" fill="hold">
                            <p:stCondLst>
                              <p:cond delay="7150"/>
                            </p:stCondLst>
                            <p:childTnLst>
                              <p:par>
                                <p:cTn id="31" presetID="16" presetClass="entr" presetSubtype="21"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childTnLst>
                          </p:cTn>
                        </p:par>
                        <p:par>
                          <p:cTn id="34" fill="hold">
                            <p:stCondLst>
                              <p:cond delay="7650"/>
                            </p:stCondLst>
                            <p:childTnLst>
                              <p:par>
                                <p:cTn id="35" presetID="2" presetClass="exit" presetSubtype="4" fill="hold" grpId="2" nodeType="afterEffect">
                                  <p:stCondLst>
                                    <p:cond delay="500"/>
                                  </p:stCondLst>
                                  <p:iterate type="lt">
                                    <p:tmPct val="0"/>
                                  </p:iterate>
                                  <p:childTnLst>
                                    <p:anim calcmode="lin" valueType="num">
                                      <p:cBhvr additive="base">
                                        <p:cTn id="36" dur="500"/>
                                        <p:tgtEl>
                                          <p:spTgt spid="4"/>
                                        </p:tgtEl>
                                        <p:attrNameLst>
                                          <p:attrName>ppt_x</p:attrName>
                                        </p:attrNameLst>
                                      </p:cBhvr>
                                      <p:tavLst>
                                        <p:tav tm="0">
                                          <p:val>
                                            <p:strVal val="ppt_x"/>
                                          </p:val>
                                        </p:tav>
                                        <p:tav tm="100000">
                                          <p:val>
                                            <p:strVal val="ppt_x"/>
                                          </p:val>
                                        </p:tav>
                                      </p:tavLst>
                                    </p:anim>
                                    <p:anim calcmode="lin" valueType="num">
                                      <p:cBhvr additive="base">
                                        <p:cTn id="37" dur="500"/>
                                        <p:tgtEl>
                                          <p:spTgt spid="4"/>
                                        </p:tgtEl>
                                        <p:attrNameLst>
                                          <p:attrName>ppt_y</p:attrName>
                                        </p:attrNameLst>
                                      </p:cBhvr>
                                      <p:tavLst>
                                        <p:tav tm="0">
                                          <p:val>
                                            <p:strVal val="ppt_y"/>
                                          </p:val>
                                        </p:tav>
                                        <p:tav tm="100000">
                                          <p:val>
                                            <p:strVal val="1+ppt_h/2"/>
                                          </p:val>
                                        </p:tav>
                                      </p:tavLst>
                                    </p:anim>
                                    <p:set>
                                      <p:cBhvr>
                                        <p:cTn id="38" dur="1" fill="hold">
                                          <p:stCondLst>
                                            <p:cond delay="499"/>
                                          </p:stCondLst>
                                        </p:cTn>
                                        <p:tgtEl>
                                          <p:spTgt spid="4"/>
                                        </p:tgtEl>
                                        <p:attrNameLst>
                                          <p:attrName>style.visibility</p:attrName>
                                        </p:attrNameLst>
                                      </p:cBhvr>
                                      <p:to>
                                        <p:strVal val="hidden"/>
                                      </p:to>
                                    </p:set>
                                  </p:childTnLst>
                                </p:cTn>
                              </p:par>
                            </p:childTnLst>
                          </p:cTn>
                        </p:par>
                        <p:par>
                          <p:cTn id="39" fill="hold">
                            <p:stCondLst>
                              <p:cond delay="8650"/>
                            </p:stCondLst>
                            <p:childTnLst>
                              <p:par>
                                <p:cTn id="40" presetID="2" presetClass="exit" presetSubtype="2" fill="hold" grpId="1" nodeType="afterEffect">
                                  <p:stCondLst>
                                    <p:cond delay="2000"/>
                                  </p:stCondLst>
                                  <p:childTnLst>
                                    <p:anim calcmode="lin" valueType="num">
                                      <p:cBhvr additive="base">
                                        <p:cTn id="41" dur="500"/>
                                        <p:tgtEl>
                                          <p:spTgt spid="5"/>
                                        </p:tgtEl>
                                        <p:attrNameLst>
                                          <p:attrName>ppt_x</p:attrName>
                                        </p:attrNameLst>
                                      </p:cBhvr>
                                      <p:tavLst>
                                        <p:tav tm="0">
                                          <p:val>
                                            <p:strVal val="ppt_x"/>
                                          </p:val>
                                        </p:tav>
                                        <p:tav tm="100000">
                                          <p:val>
                                            <p:strVal val="1+ppt_w/2"/>
                                          </p:val>
                                        </p:tav>
                                      </p:tavLst>
                                    </p:anim>
                                    <p:anim calcmode="lin" valueType="num">
                                      <p:cBhvr additive="base">
                                        <p:cTn id="42" dur="500"/>
                                        <p:tgtEl>
                                          <p:spTgt spid="5"/>
                                        </p:tgtEl>
                                        <p:attrNameLst>
                                          <p:attrName>ppt_y</p:attrName>
                                        </p:attrNameLst>
                                      </p:cBhvr>
                                      <p:tavLst>
                                        <p:tav tm="0">
                                          <p:val>
                                            <p:strVal val="ppt_y"/>
                                          </p:val>
                                        </p:tav>
                                        <p:tav tm="100000">
                                          <p:val>
                                            <p:strVal val="ppt_y"/>
                                          </p:val>
                                        </p:tav>
                                      </p:tavLst>
                                    </p:anim>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11150"/>
                            </p:stCondLst>
                            <p:childTnLst>
                              <p:par>
                                <p:cTn id="45" presetID="9" presetClass="exit" presetSubtype="0" fill="hold" grpId="1" nodeType="afterEffect">
                                  <p:stCondLst>
                                    <p:cond delay="1000"/>
                                  </p:stCondLst>
                                  <p:childTnLst>
                                    <p:animEffect transition="out" filter="dissolve">
                                      <p:cBhvr>
                                        <p:cTn id="46" dur="750"/>
                                        <p:tgtEl>
                                          <p:spTgt spid="6"/>
                                        </p:tgtEl>
                                      </p:cBhvr>
                                    </p:animEffect>
                                    <p:set>
                                      <p:cBhvr>
                                        <p:cTn id="47" dur="1" fill="hold">
                                          <p:stCondLst>
                                            <p:cond delay="749"/>
                                          </p:stCondLst>
                                        </p:cTn>
                                        <p:tgtEl>
                                          <p:spTgt spid="6"/>
                                        </p:tgtEl>
                                        <p:attrNameLst>
                                          <p:attrName>style.visibility</p:attrName>
                                        </p:attrNameLst>
                                      </p:cBhvr>
                                      <p:to>
                                        <p:strVal val="hidden"/>
                                      </p:to>
                                    </p:set>
                                  </p:childTnLst>
                                </p:cTn>
                              </p:par>
                            </p:childTnLst>
                          </p:cTn>
                        </p:par>
                        <p:par>
                          <p:cTn id="48" fill="hold">
                            <p:stCondLst>
                              <p:cond delay="12900"/>
                            </p:stCondLst>
                            <p:childTnLst>
                              <p:par>
                                <p:cTn id="49" presetID="55" presetClass="exit" presetSubtype="0" fill="hold" nodeType="afterEffect">
                                  <p:stCondLst>
                                    <p:cond delay="0"/>
                                  </p:stCondLst>
                                  <p:childTnLst>
                                    <p:anim calcmode="lin" valueType="num">
                                      <p:cBhvr>
                                        <p:cTn id="50" dur="1000"/>
                                        <p:tgtEl>
                                          <p:spTgt spid="12"/>
                                        </p:tgtEl>
                                        <p:attrNameLst>
                                          <p:attrName>ppt_w</p:attrName>
                                        </p:attrNameLst>
                                      </p:cBhvr>
                                      <p:tavLst>
                                        <p:tav tm="0">
                                          <p:val>
                                            <p:strVal val="ppt_w"/>
                                          </p:val>
                                        </p:tav>
                                        <p:tav tm="100000">
                                          <p:val>
                                            <p:strVal val="ppt_w*0.70"/>
                                          </p:val>
                                        </p:tav>
                                      </p:tavLst>
                                    </p:anim>
                                    <p:anim calcmode="lin" valueType="num">
                                      <p:cBhvr>
                                        <p:cTn id="51" dur="1000"/>
                                        <p:tgtEl>
                                          <p:spTgt spid="12"/>
                                        </p:tgtEl>
                                        <p:attrNameLst>
                                          <p:attrName>ppt_h</p:attrName>
                                        </p:attrNameLst>
                                      </p:cBhvr>
                                      <p:tavLst>
                                        <p:tav tm="0">
                                          <p:val>
                                            <p:strVal val="ppt_h"/>
                                          </p:val>
                                        </p:tav>
                                        <p:tav tm="100000">
                                          <p:val>
                                            <p:strVal val="ppt_h"/>
                                          </p:val>
                                        </p:tav>
                                      </p:tavLst>
                                    </p:anim>
                                    <p:animEffect transition="out" filter="fade">
                                      <p:cBhvr>
                                        <p:cTn id="52" dur="1000"/>
                                        <p:tgtEl>
                                          <p:spTgt spid="12"/>
                                        </p:tgtEl>
                                      </p:cBhvr>
                                    </p:animEffect>
                                    <p:set>
                                      <p:cBhvr>
                                        <p:cTn id="53"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5" grpId="0"/>
      <p:bldP spid="5" grpId="1"/>
      <p:bldP spid="6" grpId="0" animBg="1"/>
      <p:bldP spid="6"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A637AC-BBCF-4927-A684-36CCA108D73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295500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B23E8D-67DE-FCF3-531E-A5F6D9F80E79}"/>
              </a:ext>
            </a:extLst>
          </p:cNvPr>
          <p:cNvPicPr>
            <a:picLocks noChangeAspect="1"/>
          </p:cNvPicPr>
          <p:nvPr/>
        </p:nvPicPr>
        <p:blipFill>
          <a:blip r:embed="rId3"/>
          <a:stretch>
            <a:fillRect/>
          </a:stretch>
        </p:blipFill>
        <p:spPr>
          <a:xfrm>
            <a:off x="0" y="0"/>
            <a:ext cx="12192000" cy="6953250"/>
          </a:xfrm>
          <a:prstGeom prst="rect">
            <a:avLst/>
          </a:prstGeom>
        </p:spPr>
      </p:pic>
    </p:spTree>
    <p:extLst>
      <p:ext uri="{BB962C8B-B14F-4D97-AF65-F5344CB8AC3E}">
        <p14:creationId xmlns:p14="http://schemas.microsoft.com/office/powerpoint/2010/main" val="37888815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728E7-C795-4654-82A2-C9A56BC2C13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47456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E94C3-68DF-4BA8-84A6-AE25CA600D04}"/>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3F5227C-A342-4525-8016-0F079455CA5E}"/>
              </a:ext>
            </a:extLst>
          </p:cNvPr>
          <p:cNvSpPr txBox="1"/>
          <p:nvPr/>
        </p:nvSpPr>
        <p:spPr>
          <a:xfrm>
            <a:off x="-2693506" y="4237564"/>
            <a:ext cx="8398566" cy="332783"/>
          </a:xfrm>
          <a:prstGeom prst="rect">
            <a:avLst/>
          </a:prstGeom>
          <a:noFill/>
        </p:spPr>
        <p:txBody>
          <a:bodyPr wrap="square">
            <a:spAutoFit/>
          </a:bodyPr>
          <a:lstStyle/>
          <a:p>
            <a:pPr algn="just" rtl="1">
              <a:lnSpc>
                <a:spcPts val="1680"/>
              </a:lnSpc>
              <a:spcBef>
                <a:spcPts val="600"/>
              </a:spcBef>
            </a:pPr>
            <a:r>
              <a:rPr lang="en-US" sz="2000" dirty="0">
                <a:latin typeface="Bahnschrift" panose="020B0502040204020203" pitchFamily="34" charset="0"/>
                <a:cs typeface="IRANYekanFN" panose="020B0506030804020204" pitchFamily="34" charset="-78"/>
              </a:rPr>
              <a:t>/8</a:t>
            </a:r>
            <a:endParaRPr lang="fa-IR" sz="2000" dirty="0">
              <a:latin typeface="Bahnschrift" panose="020B0502040204020203" pitchFamily="34" charset="0"/>
              <a:cs typeface="IRANYekanFN" panose="020B0506030804020204" pitchFamily="34" charset="-78"/>
            </a:endParaRPr>
          </a:p>
        </p:txBody>
      </p:sp>
      <p:sp>
        <p:nvSpPr>
          <p:cNvPr id="5" name="TextBox 4">
            <a:extLst>
              <a:ext uri="{FF2B5EF4-FFF2-40B4-BE49-F238E27FC236}">
                <a16:creationId xmlns:a16="http://schemas.microsoft.com/office/drawing/2014/main" id="{CE196447-6280-4EA4-86D4-03772DCC5954}"/>
              </a:ext>
            </a:extLst>
          </p:cNvPr>
          <p:cNvSpPr txBox="1"/>
          <p:nvPr/>
        </p:nvSpPr>
        <p:spPr>
          <a:xfrm>
            <a:off x="-2604054" y="5202015"/>
            <a:ext cx="8398566" cy="332783"/>
          </a:xfrm>
          <a:prstGeom prst="rect">
            <a:avLst/>
          </a:prstGeom>
          <a:noFill/>
        </p:spPr>
        <p:txBody>
          <a:bodyPr wrap="square">
            <a:spAutoFit/>
          </a:bodyPr>
          <a:lstStyle/>
          <a:p>
            <a:pPr algn="just" rtl="1">
              <a:lnSpc>
                <a:spcPts val="1680"/>
              </a:lnSpc>
              <a:spcBef>
                <a:spcPts val="600"/>
              </a:spcBef>
            </a:pPr>
            <a:r>
              <a:rPr lang="en-US" sz="2000" dirty="0">
                <a:latin typeface="Bahnschrift" panose="020B0502040204020203" pitchFamily="34" charset="0"/>
                <a:cs typeface="IRANYekanFN" panose="020B0506030804020204" pitchFamily="34" charset="-78"/>
              </a:rPr>
              <a:t>/16</a:t>
            </a:r>
            <a:endParaRPr lang="fa-IR" sz="2000" dirty="0">
              <a:latin typeface="Bahnschrift" panose="020B0502040204020203" pitchFamily="34" charset="0"/>
              <a:cs typeface="IRANYekanFN" panose="020B0506030804020204" pitchFamily="34" charset="-78"/>
            </a:endParaRPr>
          </a:p>
        </p:txBody>
      </p:sp>
      <p:sp>
        <p:nvSpPr>
          <p:cNvPr id="6" name="TextBox 5">
            <a:extLst>
              <a:ext uri="{FF2B5EF4-FFF2-40B4-BE49-F238E27FC236}">
                <a16:creationId xmlns:a16="http://schemas.microsoft.com/office/drawing/2014/main" id="{F5926297-DD88-4F76-80AA-208E819CAAA3}"/>
              </a:ext>
            </a:extLst>
          </p:cNvPr>
          <p:cNvSpPr txBox="1"/>
          <p:nvPr/>
        </p:nvSpPr>
        <p:spPr>
          <a:xfrm>
            <a:off x="-2534481" y="6166466"/>
            <a:ext cx="8398566" cy="332783"/>
          </a:xfrm>
          <a:prstGeom prst="rect">
            <a:avLst/>
          </a:prstGeom>
          <a:noFill/>
        </p:spPr>
        <p:txBody>
          <a:bodyPr wrap="square">
            <a:spAutoFit/>
          </a:bodyPr>
          <a:lstStyle/>
          <a:p>
            <a:pPr algn="just" rtl="1">
              <a:lnSpc>
                <a:spcPts val="1680"/>
              </a:lnSpc>
              <a:spcBef>
                <a:spcPts val="600"/>
              </a:spcBef>
            </a:pPr>
            <a:r>
              <a:rPr lang="en-US" sz="2000" dirty="0">
                <a:latin typeface="Bahnschrift" panose="020B0502040204020203" pitchFamily="34" charset="0"/>
                <a:cs typeface="IRANYekanFN" panose="020B0506030804020204" pitchFamily="34" charset="-78"/>
              </a:rPr>
              <a:t>/24</a:t>
            </a:r>
            <a:endParaRPr lang="fa-IR" sz="2000" dirty="0">
              <a:latin typeface="Bahnschrift" panose="020B0502040204020203" pitchFamily="34" charset="0"/>
              <a:cs typeface="IRANYekanFN" panose="020B0506030804020204" pitchFamily="34" charset="-78"/>
            </a:endParaRPr>
          </a:p>
        </p:txBody>
      </p:sp>
    </p:spTree>
    <p:extLst>
      <p:ext uri="{BB962C8B-B14F-4D97-AF65-F5344CB8AC3E}">
        <p14:creationId xmlns:p14="http://schemas.microsoft.com/office/powerpoint/2010/main" val="35191532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A49A3A-2C9D-4E2A-BD15-64C7A7335AB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378875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67BAD-20DF-46CA-8075-E5012A81FBD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767608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0CB0E4-F2A4-4CF3-974D-CCA80F9B890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17904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E5C7AAAA-017E-488E-924D-2F04A484944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2703944" y="-2703945"/>
            <a:ext cx="6858002" cy="12265891"/>
          </a:xfrm>
          <a:prstGeom prst="rect">
            <a:avLst/>
          </a:prstGeom>
        </p:spPr>
      </p:pic>
      <p:sp>
        <p:nvSpPr>
          <p:cNvPr id="12" name="等腰三角形 11">
            <a:extLst>
              <a:ext uri="{FF2B5EF4-FFF2-40B4-BE49-F238E27FC236}">
                <a16:creationId xmlns:a16="http://schemas.microsoft.com/office/drawing/2014/main" id="{0FC1CE7C-66E3-470E-96C8-D58495BDDFC6}"/>
              </a:ext>
            </a:extLst>
          </p:cNvPr>
          <p:cNvSpPr/>
          <p:nvPr/>
        </p:nvSpPr>
        <p:spPr>
          <a:xfrm>
            <a:off x="0" y="77045"/>
            <a:ext cx="12143442" cy="678095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latin typeface="+mj-lt"/>
            </a:endParaRPr>
          </a:p>
        </p:txBody>
      </p:sp>
      <p:pic>
        <p:nvPicPr>
          <p:cNvPr id="3" name="图片 2">
            <a:extLst>
              <a:ext uri="{FF2B5EF4-FFF2-40B4-BE49-F238E27FC236}">
                <a16:creationId xmlns:a16="http://schemas.microsoft.com/office/drawing/2014/main" id="{BF1AF3C0-AAC5-4970-A935-305CB06CB94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5204543">
            <a:off x="92554" y="-654481"/>
            <a:ext cx="4591452" cy="4591452"/>
          </a:xfrm>
          <a:prstGeom prst="rect">
            <a:avLst/>
          </a:prstGeom>
        </p:spPr>
      </p:pic>
      <p:pic>
        <p:nvPicPr>
          <p:cNvPr id="16" name="图片 15">
            <a:extLst>
              <a:ext uri="{FF2B5EF4-FFF2-40B4-BE49-F238E27FC236}">
                <a16:creationId xmlns:a16="http://schemas.microsoft.com/office/drawing/2014/main" id="{31A01D47-D485-48FD-9D8C-5CE116C0F62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5204543">
            <a:off x="7959905" y="3671452"/>
            <a:ext cx="4591452" cy="4591452"/>
          </a:xfrm>
          <a:prstGeom prst="rect">
            <a:avLst/>
          </a:prstGeom>
        </p:spPr>
      </p:pic>
      <p:sp>
        <p:nvSpPr>
          <p:cNvPr id="11" name="文本框 10">
            <a:extLst>
              <a:ext uri="{FF2B5EF4-FFF2-40B4-BE49-F238E27FC236}">
                <a16:creationId xmlns:a16="http://schemas.microsoft.com/office/drawing/2014/main" id="{9631B5AF-CBF7-4962-930A-75A17757DB93}"/>
              </a:ext>
            </a:extLst>
          </p:cNvPr>
          <p:cNvSpPr txBox="1"/>
          <p:nvPr/>
        </p:nvSpPr>
        <p:spPr>
          <a:xfrm>
            <a:off x="1033948" y="2781436"/>
            <a:ext cx="470000" cy="400110"/>
          </a:xfrm>
          <a:prstGeom prst="rect">
            <a:avLst/>
          </a:prstGeom>
          <a:noFill/>
        </p:spPr>
        <p:txBody>
          <a:bodyPr wrap="none" rtlCol="0">
            <a:spAutoFit/>
          </a:bodyPr>
          <a:lstStyle/>
          <a:p>
            <a:r>
              <a:rPr lang="en-US" altLang="zh-CN"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rPr>
              <a:t>01</a:t>
            </a:r>
            <a:endParaRPr lang="zh-CN" altLang="en-US"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CEBC1827-8394-47D9-8859-D20FC5C839B7}"/>
              </a:ext>
            </a:extLst>
          </p:cNvPr>
          <p:cNvSpPr txBox="1"/>
          <p:nvPr/>
        </p:nvSpPr>
        <p:spPr>
          <a:xfrm>
            <a:off x="1565406" y="2847269"/>
            <a:ext cx="2031325" cy="338554"/>
          </a:xfrm>
          <a:prstGeom prst="rect">
            <a:avLst/>
          </a:prstGeom>
          <a:noFill/>
        </p:spPr>
        <p:txBody>
          <a:bodyPr wrap="none" rtlCol="0">
            <a:spAutoFit/>
          </a:bodyPr>
          <a:lstStyle/>
          <a:p>
            <a:pPr algn="r" defTabSz="449911" rtl="1">
              <a:defRPr/>
            </a:pPr>
            <a:r>
              <a:rPr kumimoji="1" lang="fa-IR"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مدل </a:t>
            </a:r>
            <a:r>
              <a:rPr kumimoji="1" lang="en-US"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OSI</a:t>
            </a:r>
            <a:r>
              <a:rPr kumimoji="1" lang="fa-IR"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و </a:t>
            </a:r>
            <a:r>
              <a:rPr kumimoji="1" lang="en-US"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TCP/IP</a:t>
            </a:r>
            <a:r>
              <a:rPr kumimoji="1" lang="fa-IR"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endParaRPr kumimoji="1" lang="zh-CN" altLang="en-US"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19" name="文本框 18">
            <a:extLst>
              <a:ext uri="{FF2B5EF4-FFF2-40B4-BE49-F238E27FC236}">
                <a16:creationId xmlns:a16="http://schemas.microsoft.com/office/drawing/2014/main" id="{B222E75A-EBCB-4E2E-8DA0-B5A2C8D67DBF}"/>
              </a:ext>
            </a:extLst>
          </p:cNvPr>
          <p:cNvSpPr txBox="1"/>
          <p:nvPr/>
        </p:nvSpPr>
        <p:spPr>
          <a:xfrm>
            <a:off x="1023407" y="3375705"/>
            <a:ext cx="521297" cy="400110"/>
          </a:xfrm>
          <a:prstGeom prst="rect">
            <a:avLst/>
          </a:prstGeom>
          <a:noFill/>
        </p:spPr>
        <p:txBody>
          <a:bodyPr wrap="square" rtlCol="0">
            <a:spAutoFit/>
          </a:bodyPr>
          <a:lstStyle/>
          <a:p>
            <a:r>
              <a:rPr lang="en-US" altLang="zh-CN"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rPr>
              <a:t>02</a:t>
            </a:r>
            <a:endParaRPr lang="zh-CN" altLang="en-US"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endParaRPr>
          </a:p>
        </p:txBody>
      </p:sp>
      <p:sp>
        <p:nvSpPr>
          <p:cNvPr id="20" name="文本框 19">
            <a:extLst>
              <a:ext uri="{FF2B5EF4-FFF2-40B4-BE49-F238E27FC236}">
                <a16:creationId xmlns:a16="http://schemas.microsoft.com/office/drawing/2014/main" id="{16326051-8B79-4082-8065-E768B9B0829F}"/>
              </a:ext>
            </a:extLst>
          </p:cNvPr>
          <p:cNvSpPr txBox="1"/>
          <p:nvPr/>
        </p:nvSpPr>
        <p:spPr>
          <a:xfrm>
            <a:off x="606825" y="3450930"/>
            <a:ext cx="4313183" cy="338554"/>
          </a:xfrm>
          <a:prstGeom prst="rect">
            <a:avLst/>
          </a:prstGeom>
          <a:noFill/>
        </p:spPr>
        <p:txBody>
          <a:bodyPr wrap="square" rtlCol="0">
            <a:spAutoFit/>
          </a:bodyPr>
          <a:lstStyle>
            <a:defPPr>
              <a:defRPr lang="zh-CN"/>
            </a:defPPr>
            <a:lvl1pPr defTabSz="449911">
              <a:defRPr kumimoji="1" sz="1600" b="1" kern="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defRPr>
            </a:lvl1pPr>
          </a:lstStyle>
          <a:p>
            <a:pPr algn="r" rtl="1"/>
            <a:r>
              <a:rPr lang="en-US" altLang="zh-CN" dirty="0">
                <a:sym typeface="+mn-ea"/>
              </a:rPr>
              <a:t>IP, Subnet Mask, Subnetting</a:t>
            </a:r>
            <a:endParaRPr lang="zh-CN" altLang="en-US" dirty="0">
              <a:sym typeface="+mn-ea"/>
            </a:endParaRPr>
          </a:p>
        </p:txBody>
      </p:sp>
      <p:sp>
        <p:nvSpPr>
          <p:cNvPr id="22" name="文本框 21">
            <a:extLst>
              <a:ext uri="{FF2B5EF4-FFF2-40B4-BE49-F238E27FC236}">
                <a16:creationId xmlns:a16="http://schemas.microsoft.com/office/drawing/2014/main" id="{8FAC5E06-8860-452E-A2BB-C4D3BF7AD587}"/>
              </a:ext>
            </a:extLst>
          </p:cNvPr>
          <p:cNvSpPr txBox="1"/>
          <p:nvPr/>
        </p:nvSpPr>
        <p:spPr>
          <a:xfrm>
            <a:off x="1623723" y="5365679"/>
            <a:ext cx="3167631" cy="338554"/>
          </a:xfrm>
          <a:prstGeom prst="rect">
            <a:avLst/>
          </a:prstGeom>
          <a:noFill/>
        </p:spPr>
        <p:txBody>
          <a:bodyPr wrap="square" rtlCol="0">
            <a:spAutoFit/>
          </a:bodyPr>
          <a:lstStyle/>
          <a:p>
            <a:pPr defTabSz="449911" rtl="1">
              <a:defRPr/>
            </a:pPr>
            <a:r>
              <a:rPr kumimoji="1" lang="fa-IR"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سرویس </a:t>
            </a:r>
            <a:r>
              <a:rPr kumimoji="1" lang="en-US"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DHCP</a:t>
            </a:r>
            <a:endParaRPr kumimoji="1" lang="zh-CN" altLang="en-US"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28" name="文本框 27">
            <a:extLst>
              <a:ext uri="{FF2B5EF4-FFF2-40B4-BE49-F238E27FC236}">
                <a16:creationId xmlns:a16="http://schemas.microsoft.com/office/drawing/2014/main" id="{B378AFB0-45B5-4B85-B9C9-FBA3552DE4C0}"/>
              </a:ext>
            </a:extLst>
          </p:cNvPr>
          <p:cNvSpPr txBox="1"/>
          <p:nvPr/>
        </p:nvSpPr>
        <p:spPr>
          <a:xfrm>
            <a:off x="4387406" y="814825"/>
            <a:ext cx="7132122" cy="923330"/>
          </a:xfrm>
          <a:prstGeom prst="rect">
            <a:avLst/>
          </a:prstGeom>
          <a:noFill/>
          <a:effectLst>
            <a:outerShdw blurRad="50800" dist="38100" dir="5400000" algn="t" rotWithShape="0">
              <a:prstClr val="black">
                <a:alpha val="40000"/>
              </a:prstClr>
            </a:outerShdw>
          </a:effectLst>
        </p:spPr>
        <p:txBody>
          <a:bodyPr wrap="square" rtlCol="0">
            <a:spAutoFit/>
          </a:bodyPr>
          <a:lstStyle/>
          <a:p>
            <a:pPr algn="r"/>
            <a:r>
              <a:rPr lang="fa-IR" altLang="zh-CN" sz="5400" dirty="0">
                <a:solidFill>
                  <a:schemeClr val="tx1">
                    <a:lumMod val="85000"/>
                    <a:lumOff val="15000"/>
                  </a:schemeClr>
                </a:solidFill>
                <a:latin typeface="IRANYekanFN Black" panose="020B0506030804020204" pitchFamily="34" charset="-78"/>
                <a:ea typeface="微软雅黑" panose="020B0503020204020204" pitchFamily="34" charset="-122"/>
                <a:cs typeface="IRANYekanFN Black" panose="020B0506030804020204" pitchFamily="34" charset="-78"/>
              </a:rPr>
              <a:t>سرفصل‌ها و موضوعات</a:t>
            </a:r>
            <a:endParaRPr lang="zh-CN" altLang="en-US" sz="5400" dirty="0">
              <a:solidFill>
                <a:schemeClr val="tx1">
                  <a:lumMod val="85000"/>
                  <a:lumOff val="15000"/>
                </a:schemeClr>
              </a:solidFill>
              <a:latin typeface="IRANYekanFN Black" panose="020B0506030804020204" pitchFamily="34" charset="-78"/>
              <a:ea typeface="微软雅黑" panose="020B0503020204020204" pitchFamily="34" charset="-122"/>
              <a:cs typeface="IRANYekanFN Black" panose="020B0506030804020204" pitchFamily="34" charset="-78"/>
            </a:endParaRPr>
          </a:p>
        </p:txBody>
      </p:sp>
      <p:sp>
        <p:nvSpPr>
          <p:cNvPr id="33" name="文本框 20">
            <a:extLst>
              <a:ext uri="{FF2B5EF4-FFF2-40B4-BE49-F238E27FC236}">
                <a16:creationId xmlns:a16="http://schemas.microsoft.com/office/drawing/2014/main" id="{2348E75B-B61D-4A8A-B971-5DEE54B5BFD5}"/>
              </a:ext>
            </a:extLst>
          </p:cNvPr>
          <p:cNvSpPr txBox="1"/>
          <p:nvPr/>
        </p:nvSpPr>
        <p:spPr>
          <a:xfrm>
            <a:off x="1025900" y="3985262"/>
            <a:ext cx="470000" cy="400110"/>
          </a:xfrm>
          <a:prstGeom prst="rect">
            <a:avLst/>
          </a:prstGeom>
          <a:noFill/>
        </p:spPr>
        <p:txBody>
          <a:bodyPr wrap="none" rtlCol="0">
            <a:spAutoFit/>
          </a:bodyPr>
          <a:lstStyle/>
          <a:p>
            <a:r>
              <a:rPr lang="en-US" altLang="zh-CN"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rPr>
              <a:t>03</a:t>
            </a:r>
            <a:endParaRPr lang="zh-CN" altLang="en-US"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endParaRPr>
          </a:p>
        </p:txBody>
      </p:sp>
      <p:sp>
        <p:nvSpPr>
          <p:cNvPr id="34" name="文本框 21">
            <a:extLst>
              <a:ext uri="{FF2B5EF4-FFF2-40B4-BE49-F238E27FC236}">
                <a16:creationId xmlns:a16="http://schemas.microsoft.com/office/drawing/2014/main" id="{C76AD2E0-0393-4D16-8D46-F1FD44F58FCA}"/>
              </a:ext>
            </a:extLst>
          </p:cNvPr>
          <p:cNvSpPr txBox="1"/>
          <p:nvPr/>
        </p:nvSpPr>
        <p:spPr>
          <a:xfrm>
            <a:off x="1555245" y="4064444"/>
            <a:ext cx="2209318" cy="338554"/>
          </a:xfrm>
          <a:prstGeom prst="rect">
            <a:avLst/>
          </a:prstGeom>
          <a:noFill/>
        </p:spPr>
        <p:txBody>
          <a:bodyPr wrap="square" rtlCol="0">
            <a:spAutoFit/>
          </a:bodyPr>
          <a:lstStyle/>
          <a:p>
            <a:pPr algn="r" defTabSz="449911" rtl="1">
              <a:defRPr/>
            </a:pPr>
            <a:r>
              <a:rPr kumimoji="1" lang="fa-IR"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مسیریابی و </a:t>
            </a:r>
            <a:r>
              <a:rPr kumimoji="1" lang="en-US"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Routing</a:t>
            </a:r>
            <a:endParaRPr kumimoji="1" lang="zh-CN" altLang="en-US"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5" name="文本框 20">
            <a:extLst>
              <a:ext uri="{FF2B5EF4-FFF2-40B4-BE49-F238E27FC236}">
                <a16:creationId xmlns:a16="http://schemas.microsoft.com/office/drawing/2014/main" id="{C70D7C74-682E-4AF1-A1E9-FB11E25A33E3}"/>
              </a:ext>
            </a:extLst>
          </p:cNvPr>
          <p:cNvSpPr txBox="1"/>
          <p:nvPr/>
        </p:nvSpPr>
        <p:spPr>
          <a:xfrm>
            <a:off x="1025899" y="4614336"/>
            <a:ext cx="470000" cy="400110"/>
          </a:xfrm>
          <a:prstGeom prst="rect">
            <a:avLst/>
          </a:prstGeom>
          <a:noFill/>
        </p:spPr>
        <p:txBody>
          <a:bodyPr wrap="none" rtlCol="0">
            <a:spAutoFit/>
          </a:bodyPr>
          <a:lstStyle/>
          <a:p>
            <a:r>
              <a:rPr lang="en-US" altLang="zh-CN"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rPr>
              <a:t>04</a:t>
            </a:r>
            <a:endParaRPr lang="zh-CN" altLang="en-US"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endParaRPr>
          </a:p>
        </p:txBody>
      </p:sp>
      <p:sp>
        <p:nvSpPr>
          <p:cNvPr id="36" name="文本框 21">
            <a:extLst>
              <a:ext uri="{FF2B5EF4-FFF2-40B4-BE49-F238E27FC236}">
                <a16:creationId xmlns:a16="http://schemas.microsoft.com/office/drawing/2014/main" id="{7B5064CB-6C31-4293-8FBF-D0D2E072A7A5}"/>
              </a:ext>
            </a:extLst>
          </p:cNvPr>
          <p:cNvSpPr txBox="1"/>
          <p:nvPr/>
        </p:nvSpPr>
        <p:spPr>
          <a:xfrm>
            <a:off x="637572" y="4691069"/>
            <a:ext cx="3167631" cy="338554"/>
          </a:xfrm>
          <a:prstGeom prst="rect">
            <a:avLst/>
          </a:prstGeom>
          <a:noFill/>
        </p:spPr>
        <p:txBody>
          <a:bodyPr wrap="square" rtlCol="0">
            <a:spAutoFit/>
          </a:bodyPr>
          <a:lstStyle/>
          <a:p>
            <a:pPr algn="r" defTabSz="449911" rtl="1">
              <a:defRPr/>
            </a:pPr>
            <a:r>
              <a:rPr kumimoji="1" lang="fa-IR"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روش‌های اختصاص </a:t>
            </a:r>
            <a:r>
              <a:rPr kumimoji="1" lang="en-US"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IP</a:t>
            </a:r>
            <a:endParaRPr kumimoji="1" lang="zh-CN" altLang="en-US"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7" name="文本框 20">
            <a:extLst>
              <a:ext uri="{FF2B5EF4-FFF2-40B4-BE49-F238E27FC236}">
                <a16:creationId xmlns:a16="http://schemas.microsoft.com/office/drawing/2014/main" id="{DA4B4D92-1B80-4F2F-922C-07CD4ADDBFC3}"/>
              </a:ext>
            </a:extLst>
          </p:cNvPr>
          <p:cNvSpPr txBox="1"/>
          <p:nvPr/>
        </p:nvSpPr>
        <p:spPr>
          <a:xfrm>
            <a:off x="1023408" y="5259967"/>
            <a:ext cx="470000" cy="400110"/>
          </a:xfrm>
          <a:prstGeom prst="rect">
            <a:avLst/>
          </a:prstGeom>
          <a:noFill/>
        </p:spPr>
        <p:txBody>
          <a:bodyPr wrap="none" rtlCol="0">
            <a:spAutoFit/>
          </a:bodyPr>
          <a:lstStyle/>
          <a:p>
            <a:r>
              <a:rPr lang="en-US" altLang="zh-CN"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rPr>
              <a:t>05</a:t>
            </a:r>
            <a:endParaRPr lang="zh-CN" altLang="en-US"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endParaRPr>
          </a:p>
        </p:txBody>
      </p:sp>
      <p:pic>
        <p:nvPicPr>
          <p:cNvPr id="4" name="Picture 3">
            <a:extLst>
              <a:ext uri="{FF2B5EF4-FFF2-40B4-BE49-F238E27FC236}">
                <a16:creationId xmlns:a16="http://schemas.microsoft.com/office/drawing/2014/main" id="{BB4154C8-69CC-4CD4-8023-549A83A32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8934" y="2025690"/>
            <a:ext cx="2413818" cy="2413818"/>
          </a:xfrm>
          <a:prstGeom prst="rect">
            <a:avLst/>
          </a:prstGeom>
        </p:spPr>
      </p:pic>
      <p:sp>
        <p:nvSpPr>
          <p:cNvPr id="2" name="文本框 20">
            <a:extLst>
              <a:ext uri="{FF2B5EF4-FFF2-40B4-BE49-F238E27FC236}">
                <a16:creationId xmlns:a16="http://schemas.microsoft.com/office/drawing/2014/main" id="{9032E636-CAE7-C863-794C-FA90AE4AB09A}"/>
              </a:ext>
            </a:extLst>
          </p:cNvPr>
          <p:cNvSpPr txBox="1"/>
          <p:nvPr/>
        </p:nvSpPr>
        <p:spPr>
          <a:xfrm>
            <a:off x="1023408" y="5858155"/>
            <a:ext cx="470000" cy="400110"/>
          </a:xfrm>
          <a:prstGeom prst="rect">
            <a:avLst/>
          </a:prstGeom>
          <a:noFill/>
        </p:spPr>
        <p:txBody>
          <a:bodyPr wrap="none" rtlCol="0">
            <a:spAutoFit/>
          </a:bodyPr>
          <a:lstStyle/>
          <a:p>
            <a:r>
              <a:rPr lang="en-US" altLang="zh-CN"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rPr>
              <a:t>06</a:t>
            </a:r>
            <a:endParaRPr lang="zh-CN" altLang="en-US" sz="2000" b="1" dirty="0">
              <a:solidFill>
                <a:srgbClr val="BF4E4B"/>
              </a:solidFill>
              <a:latin typeface="Arial" panose="020B0604020202020204" pitchFamily="34" charset="0"/>
              <a:ea typeface="Noto Sans S Chinese Thin" panose="020B0200000000000000" pitchFamily="34" charset="-122"/>
              <a:cs typeface="Arial" panose="020B0604020202020204" pitchFamily="34" charset="0"/>
            </a:endParaRPr>
          </a:p>
        </p:txBody>
      </p:sp>
      <p:sp>
        <p:nvSpPr>
          <p:cNvPr id="5" name="文本框 21">
            <a:extLst>
              <a:ext uri="{FF2B5EF4-FFF2-40B4-BE49-F238E27FC236}">
                <a16:creationId xmlns:a16="http://schemas.microsoft.com/office/drawing/2014/main" id="{5F652EFD-D2F5-B922-1C64-2E8B1C820C23}"/>
              </a:ext>
            </a:extLst>
          </p:cNvPr>
          <p:cNvSpPr txBox="1"/>
          <p:nvPr/>
        </p:nvSpPr>
        <p:spPr>
          <a:xfrm>
            <a:off x="1623723" y="5967178"/>
            <a:ext cx="3167631" cy="338554"/>
          </a:xfrm>
          <a:prstGeom prst="rect">
            <a:avLst/>
          </a:prstGeom>
          <a:noFill/>
        </p:spPr>
        <p:txBody>
          <a:bodyPr wrap="square" rtlCol="0">
            <a:spAutoFit/>
          </a:bodyPr>
          <a:lstStyle/>
          <a:p>
            <a:pPr defTabSz="449911" rtl="1">
              <a:defRPr/>
            </a:pPr>
            <a:r>
              <a:rPr kumimoji="1" lang="fa-IR"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سرویس </a:t>
            </a:r>
            <a:r>
              <a:rPr kumimoji="1" lang="en-US" altLang="zh-CN"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1600" b="1" kern="0" dirty="0">
              <a:solidFill>
                <a:schemeClr val="tx1">
                  <a:lumMod val="95000"/>
                  <a:lumOff val="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Tree>
    <p:extLst>
      <p:ext uri="{BB962C8B-B14F-4D97-AF65-F5344CB8AC3E}">
        <p14:creationId xmlns:p14="http://schemas.microsoft.com/office/powerpoint/2010/main" val="926492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F75108-3F57-46C8-81E4-EA3CCEC77AF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98226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4BF190-ABA0-455C-84B7-088158590CF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87289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3F6FC-5BA7-43EE-B6DC-B04AED0BBAA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2983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4D5E66-BD18-8ADD-858C-AA8C8FE04ED2}"/>
              </a:ext>
            </a:extLst>
          </p:cNvPr>
          <p:cNvPicPr>
            <a:picLocks noChangeAspect="1"/>
          </p:cNvPicPr>
          <p:nvPr/>
        </p:nvPicPr>
        <p:blipFill>
          <a:blip r:embed="rId3"/>
          <a:stretch>
            <a:fillRect/>
          </a:stretch>
        </p:blipFill>
        <p:spPr>
          <a:xfrm>
            <a:off x="0" y="0"/>
            <a:ext cx="12192000" cy="6981825"/>
          </a:xfrm>
          <a:prstGeom prst="rect">
            <a:avLst/>
          </a:prstGeom>
        </p:spPr>
      </p:pic>
    </p:spTree>
    <p:extLst>
      <p:ext uri="{BB962C8B-B14F-4D97-AF65-F5344CB8AC3E}">
        <p14:creationId xmlns:p14="http://schemas.microsoft.com/office/powerpoint/2010/main" val="698658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291C6B-A56E-D715-27ED-EBD93AD14661}"/>
              </a:ext>
            </a:extLst>
          </p:cNvPr>
          <p:cNvPicPr>
            <a:picLocks noChangeAspect="1"/>
          </p:cNvPicPr>
          <p:nvPr/>
        </p:nvPicPr>
        <p:blipFill>
          <a:blip r:embed="rId3"/>
          <a:stretch>
            <a:fillRect/>
          </a:stretch>
        </p:blipFill>
        <p:spPr>
          <a:xfrm>
            <a:off x="0" y="13330"/>
            <a:ext cx="12192000" cy="6831340"/>
          </a:xfrm>
          <a:prstGeom prst="rect">
            <a:avLst/>
          </a:prstGeom>
        </p:spPr>
      </p:pic>
    </p:spTree>
    <p:extLst>
      <p:ext uri="{BB962C8B-B14F-4D97-AF65-F5344CB8AC3E}">
        <p14:creationId xmlns:p14="http://schemas.microsoft.com/office/powerpoint/2010/main" val="13921856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7CBC6-01CA-4ECB-BF1A-5BE4F1B1907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554336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9EE2F3-23AF-9167-16A0-DC04B2E654A5}"/>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1556676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ED7D40-ECAF-4123-867A-E8949C3E725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781754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FECE2-0AAA-4E98-A7B6-685DB0ABA0D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356864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94492-E088-4F7F-AC1C-F1D16191F7B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18051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B562D-905A-4506-A204-8AC822C8F5A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053807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981E82-8140-46AF-BA34-422562EBCCB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04855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2E565E-61AC-4250-886C-09C4905DA40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29012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996AEE-76F6-40D3-838E-966FFDA4FDA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756088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1DD1E-B591-4546-A45A-DBED6AFB3D6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452271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93AC7A-2965-4605-AF73-A5F600C552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145050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8112E-0D3A-407F-911B-8B5F832C93E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957044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F4E36-3E7B-4FC5-8D0A-7733E82ABE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68866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A687AB-4323-4A19-B63A-26F2CD1ECAD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9474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A3EC5-B3C9-4B8B-BF63-756DD30960E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603716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74FA0-19DD-4FDC-AE48-B68E60AAC6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112662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BB7E3B-EA6A-411F-9CCD-D6D86075DB6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548597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5EB49-4B31-4B02-B790-06BEBD2DB05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90507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68BD6-BC64-4830-9337-C6ED0B219D9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791724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_20221213_211556_363">
            <a:hlinkClick r:id="" action="ppaction://media"/>
            <a:extLst>
              <a:ext uri="{FF2B5EF4-FFF2-40B4-BE49-F238E27FC236}">
                <a16:creationId xmlns:a16="http://schemas.microsoft.com/office/drawing/2014/main" id="{039FA1F0-DC4E-5B4B-EEF1-0EB56FE1D3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67" y="14367"/>
            <a:ext cx="12195367" cy="6860436"/>
          </a:xfrm>
          <a:prstGeom prst="rect">
            <a:avLst/>
          </a:prstGeom>
        </p:spPr>
      </p:pic>
    </p:spTree>
    <p:extLst>
      <p:ext uri="{BB962C8B-B14F-4D97-AF65-F5344CB8AC3E}">
        <p14:creationId xmlns:p14="http://schemas.microsoft.com/office/powerpoint/2010/main" val="312821112"/>
      </p:ext>
    </p:extLst>
  </p:cSld>
  <p:clrMapOvr>
    <a:masterClrMapping/>
  </p:clrMapOvr>
  <mc:AlternateContent xmlns:mc="http://schemas.openxmlformats.org/markup-compatibility/2006" xmlns:p14="http://schemas.microsoft.com/office/powerpoint/2010/main">
    <mc:Choice Requires="p14">
      <p:transition spd="med" p14:dur="700" advTm="5053">
        <p:fade/>
      </p:transition>
    </mc:Choice>
    <mc:Fallback xmlns:a14="http://schemas.microsoft.com/office/drawing/2010/main" xmlns="">
      <p:transition spd="med" advTm="50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4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7533FC-C055-479C-88AC-114BBF0D073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478581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7A5A15-2FA8-4235-B242-DA4069882A0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803614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8F4C0-E736-4DAD-8672-5E4D21CD56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822298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2007C0-25FB-48E7-96DD-4294947D1BC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275341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04FAC8-B050-4833-AADC-3BD748FFCAC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166710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7B99FC-63C5-4973-AC86-A852A17B74D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24720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CEE17E-A3A6-4BBC-8B09-7AC6E481765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88336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57D3B-4491-4CED-881F-C6FB625DD88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291860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071B65-A10C-4648-B889-79B9FE8B3B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866357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51B65-D77C-40AD-974E-E79576898CC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05363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7621F1-3FD6-407F-93EB-9172F50E075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69520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733B37-A42E-4C5E-AE48-3CF94954C29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686676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9" name="Picture 8">
            <a:extLst>
              <a:ext uri="{FF2B5EF4-FFF2-40B4-BE49-F238E27FC236}">
                <a16:creationId xmlns:a16="http://schemas.microsoft.com/office/drawing/2014/main" id="{58F0E427-3804-47C2-933A-2371BCF57348}"/>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298215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7" name="Picture 6">
            <a:extLst>
              <a:ext uri="{FF2B5EF4-FFF2-40B4-BE49-F238E27FC236}">
                <a16:creationId xmlns:a16="http://schemas.microsoft.com/office/drawing/2014/main" id="{2FADA961-BE5C-4441-956B-83D035B5E4D8}"/>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343578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5" name="Picture 4">
            <a:extLst>
              <a:ext uri="{FF2B5EF4-FFF2-40B4-BE49-F238E27FC236}">
                <a16:creationId xmlns:a16="http://schemas.microsoft.com/office/drawing/2014/main" id="{7FD99CDD-1EFB-4EA4-B50C-D3B3861AD80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063986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7" name="Picture 6">
            <a:extLst>
              <a:ext uri="{FF2B5EF4-FFF2-40B4-BE49-F238E27FC236}">
                <a16:creationId xmlns:a16="http://schemas.microsoft.com/office/drawing/2014/main" id="{2BCD3A44-03AD-43EC-884D-9C409F6669B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044290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7" name="Picture 6">
            <a:extLst>
              <a:ext uri="{FF2B5EF4-FFF2-40B4-BE49-F238E27FC236}">
                <a16:creationId xmlns:a16="http://schemas.microsoft.com/office/drawing/2014/main" id="{EC75BB2A-3D7A-4A22-AE40-D5D010CB397E}"/>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063519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7" name="Picture 6">
            <a:extLst>
              <a:ext uri="{FF2B5EF4-FFF2-40B4-BE49-F238E27FC236}">
                <a16:creationId xmlns:a16="http://schemas.microsoft.com/office/drawing/2014/main" id="{D1B40C7D-92CD-486C-9931-2E25517900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0"/>
            <a:ext cx="10287000" cy="6857683"/>
          </a:xfrm>
          <a:prstGeom prst="rect">
            <a:avLst/>
          </a:prstGeom>
        </p:spPr>
      </p:pic>
      <p:pic>
        <p:nvPicPr>
          <p:cNvPr id="8" name="图片 27">
            <a:extLst>
              <a:ext uri="{FF2B5EF4-FFF2-40B4-BE49-F238E27FC236}">
                <a16:creationId xmlns:a16="http://schemas.microsoft.com/office/drawing/2014/main" id="{2029FB73-82D6-463E-ADF4-E1A977F5808C}"/>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rot="19459551">
            <a:off x="378083" y="153886"/>
            <a:ext cx="363036" cy="507865"/>
          </a:xfrm>
          <a:prstGeom prst="rect">
            <a:avLst/>
          </a:prstGeom>
        </p:spPr>
      </p:pic>
      <p:sp>
        <p:nvSpPr>
          <p:cNvPr id="9" name="Rectangle 36">
            <a:extLst>
              <a:ext uri="{FF2B5EF4-FFF2-40B4-BE49-F238E27FC236}">
                <a16:creationId xmlns:a16="http://schemas.microsoft.com/office/drawing/2014/main" id="{4CE90828-8889-48CE-B975-B44299DC4C7D}"/>
              </a:ext>
            </a:extLst>
          </p:cNvPr>
          <p:cNvSpPr/>
          <p:nvPr/>
        </p:nvSpPr>
        <p:spPr>
          <a:xfrm>
            <a:off x="-1852784" y="282575"/>
            <a:ext cx="3888432" cy="437382"/>
          </a:xfrm>
          <a:prstGeom prst="rect">
            <a:avLst/>
          </a:prstGeom>
          <a:noFill/>
        </p:spPr>
        <p:txBody>
          <a:bodyPr wrap="square" lIns="67391" tIns="33696" rIns="67391" bIns="33696">
            <a:spAutoFit/>
          </a:bodyPr>
          <a:lstStyle/>
          <a:p>
            <a:pPr algn="r" defTabSz="449911" rtl="1">
              <a:defRPr/>
            </a:pPr>
            <a:r>
              <a:rPr kumimoji="1" lang="en-US" altLang="zh-CN" sz="2400"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ccTLDs</a:t>
            </a:r>
            <a:endParaRPr kumimoji="1" lang="zh-CN" altLang="en-US" sz="2000" b="1" kern="0" dirty="0">
              <a:solidFill>
                <a:schemeClr val="tx1">
                  <a:lumMod val="85000"/>
                  <a:lumOff val="1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Tree>
    <p:extLst>
      <p:ext uri="{BB962C8B-B14F-4D97-AF65-F5344CB8AC3E}">
        <p14:creationId xmlns:p14="http://schemas.microsoft.com/office/powerpoint/2010/main" val="20362398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510FF4-ECC9-4364-9824-2559A41D3AF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4081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4" name="Picture 3">
            <a:extLst>
              <a:ext uri="{FF2B5EF4-FFF2-40B4-BE49-F238E27FC236}">
                <a16:creationId xmlns:a16="http://schemas.microsoft.com/office/drawing/2014/main" id="{E786A4A7-9301-43FE-9B4D-5425DE2743A1}"/>
              </a:ext>
            </a:extLst>
          </p:cNvPr>
          <p:cNvPicPr>
            <a:picLocks noChangeAspect="1"/>
          </p:cNvPicPr>
          <p:nvPr/>
        </p:nvPicPr>
        <p:blipFill>
          <a:blip r:embed="rId4"/>
          <a:stretch>
            <a:fillRect/>
          </a:stretch>
        </p:blipFill>
        <p:spPr>
          <a:xfrm>
            <a:off x="608459" y="1720492"/>
            <a:ext cx="6632959" cy="1931811"/>
          </a:xfrm>
          <a:prstGeom prst="rect">
            <a:avLst/>
          </a:prstGeom>
        </p:spPr>
      </p:pic>
      <p:pic>
        <p:nvPicPr>
          <p:cNvPr id="7" name="图片 27">
            <a:extLst>
              <a:ext uri="{FF2B5EF4-FFF2-40B4-BE49-F238E27FC236}">
                <a16:creationId xmlns:a16="http://schemas.microsoft.com/office/drawing/2014/main" id="{E9BCE5E1-C8FC-441D-BC42-AFB973288F40}"/>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rot="19459551">
            <a:off x="356169" y="80899"/>
            <a:ext cx="504580" cy="705877"/>
          </a:xfrm>
          <a:prstGeom prst="rect">
            <a:avLst/>
          </a:prstGeom>
        </p:spPr>
      </p:pic>
      <p:sp>
        <p:nvSpPr>
          <p:cNvPr id="8" name="Rectangle 36">
            <a:extLst>
              <a:ext uri="{FF2B5EF4-FFF2-40B4-BE49-F238E27FC236}">
                <a16:creationId xmlns:a16="http://schemas.microsoft.com/office/drawing/2014/main" id="{5399272D-579B-4DFC-815F-E83A42A830A1}"/>
              </a:ext>
            </a:extLst>
          </p:cNvPr>
          <p:cNvSpPr/>
          <p:nvPr/>
        </p:nvSpPr>
        <p:spPr>
          <a:xfrm>
            <a:off x="-1733088" y="237113"/>
            <a:ext cx="3888432" cy="560493"/>
          </a:xfrm>
          <a:prstGeom prst="rect">
            <a:avLst/>
          </a:prstGeom>
          <a:noFill/>
        </p:spPr>
        <p:txBody>
          <a:bodyPr wrap="square" lIns="67391" tIns="33696" rIns="67391" bIns="33696">
            <a:spAutoFit/>
          </a:bodyPr>
          <a:lstStyle/>
          <a:p>
            <a:pPr algn="r" defTabSz="449911" rtl="1">
              <a:defRPr/>
            </a:pPr>
            <a:r>
              <a:rPr kumimoji="1" lang="fa-IR" altLang="zh-CN" sz="3200" b="1" kern="0" dirty="0">
                <a:solidFill>
                  <a:srgbClr val="FF745C"/>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تمرین</a:t>
            </a:r>
            <a:endParaRPr kumimoji="1" lang="zh-CN" altLang="en-US" sz="2400" b="1" kern="0" dirty="0">
              <a:solidFill>
                <a:srgbClr val="FF745C"/>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9" name="TextBox 8">
            <a:extLst>
              <a:ext uri="{FF2B5EF4-FFF2-40B4-BE49-F238E27FC236}">
                <a16:creationId xmlns:a16="http://schemas.microsoft.com/office/drawing/2014/main" id="{440C9232-9DF1-403F-A512-276AC230573F}"/>
              </a:ext>
            </a:extLst>
          </p:cNvPr>
          <p:cNvSpPr txBox="1"/>
          <p:nvPr/>
        </p:nvSpPr>
        <p:spPr>
          <a:xfrm>
            <a:off x="3145622" y="1559249"/>
            <a:ext cx="8191592" cy="1923604"/>
          </a:xfrm>
          <a:prstGeom prst="rect">
            <a:avLst/>
          </a:prstGeom>
          <a:noFill/>
        </p:spPr>
        <p:txBody>
          <a:bodyPr wrap="square">
            <a:spAutoFit/>
          </a:bodyPr>
          <a:lstStyle/>
          <a:p>
            <a:pPr marL="342900" indent="-342900" algn="r" rtl="1">
              <a:lnSpc>
                <a:spcPct val="300000"/>
              </a:lnSpc>
              <a:buFont typeface="+mj-lt"/>
              <a:buAutoNum type="arabicPeriod"/>
            </a:pPr>
            <a:r>
              <a:rPr lang="en-US" sz="1400" b="1" dirty="0">
                <a:solidFill>
                  <a:schemeClr val="accent2">
                    <a:lumMod val="50000"/>
                  </a:schemeClr>
                </a:solidFill>
                <a:latin typeface="IRANYekanFN" panose="020B0506030804020204" pitchFamily="34" charset="-78"/>
                <a:cs typeface="IRANYekanFN" panose="020B0506030804020204" pitchFamily="34" charset="-78"/>
              </a:rPr>
              <a:t>Media.roshd.ir</a:t>
            </a:r>
          </a:p>
          <a:p>
            <a:pPr marL="342900" indent="-342900" algn="r" rtl="1">
              <a:lnSpc>
                <a:spcPct val="300000"/>
              </a:lnSpc>
              <a:buFont typeface="+mj-lt"/>
              <a:buAutoNum type="arabicPeriod"/>
            </a:pPr>
            <a:r>
              <a:rPr lang="en-US" sz="1400" b="1" dirty="0">
                <a:solidFill>
                  <a:schemeClr val="accent2">
                    <a:lumMod val="50000"/>
                  </a:schemeClr>
                </a:solidFill>
                <a:latin typeface="IRANYekanFN" panose="020B0506030804020204" pitchFamily="34" charset="-78"/>
                <a:cs typeface="IRANYekanFN" panose="020B0506030804020204" pitchFamily="34" charset="-78"/>
              </a:rPr>
              <a:t>www.archive.books.org.ir</a:t>
            </a:r>
          </a:p>
          <a:p>
            <a:pPr marL="342900" indent="-342900" algn="r" rtl="1">
              <a:lnSpc>
                <a:spcPct val="300000"/>
              </a:lnSpc>
              <a:buFont typeface="+mj-lt"/>
              <a:buAutoNum type="arabicPeriod"/>
            </a:pPr>
            <a:r>
              <a:rPr lang="en-US" sz="1400" b="1" dirty="0">
                <a:solidFill>
                  <a:schemeClr val="accent2">
                    <a:lumMod val="50000"/>
                  </a:schemeClr>
                </a:solidFill>
                <a:latin typeface="IRANYekanFN" panose="020B0506030804020204" pitchFamily="34" charset="-78"/>
                <a:cs typeface="IRANYekanFN" panose="020B0506030804020204" pitchFamily="34" charset="-78"/>
              </a:rPr>
              <a:t>www.bing.com.uk</a:t>
            </a:r>
            <a:endParaRPr lang="fa-IR" sz="1400" b="1" dirty="0">
              <a:solidFill>
                <a:schemeClr val="accent2">
                  <a:lumMod val="50000"/>
                </a:schemeClr>
              </a:solidFill>
              <a:latin typeface="IRANYekanFN" panose="020B0506030804020204" pitchFamily="34" charset="-78"/>
              <a:cs typeface="IRANYekanFN" panose="020B0506030804020204" pitchFamily="34" charset="-78"/>
            </a:endParaRPr>
          </a:p>
        </p:txBody>
      </p:sp>
      <p:sp>
        <p:nvSpPr>
          <p:cNvPr id="10" name="TextBox 9">
            <a:extLst>
              <a:ext uri="{FF2B5EF4-FFF2-40B4-BE49-F238E27FC236}">
                <a16:creationId xmlns:a16="http://schemas.microsoft.com/office/drawing/2014/main" id="{2D9C1B70-6AD1-416F-9345-7BD391295348}"/>
              </a:ext>
            </a:extLst>
          </p:cNvPr>
          <p:cNvSpPr txBox="1"/>
          <p:nvPr/>
        </p:nvSpPr>
        <p:spPr>
          <a:xfrm>
            <a:off x="3391859" y="866579"/>
            <a:ext cx="8191592" cy="523220"/>
          </a:xfrm>
          <a:prstGeom prst="rect">
            <a:avLst/>
          </a:prstGeom>
          <a:noFill/>
        </p:spPr>
        <p:txBody>
          <a:bodyPr wrap="square">
            <a:spAutoFit/>
          </a:bodyPr>
          <a:lstStyle/>
          <a:p>
            <a:pPr marL="285750" indent="-285750" algn="r" rtl="1">
              <a:lnSpc>
                <a:spcPct val="200000"/>
              </a:lnSpc>
              <a:buFont typeface="Wingdings" panose="05000000000000000000" pitchFamily="2" charset="2"/>
              <a:buChar char="v"/>
            </a:pPr>
            <a:r>
              <a:rPr lang="fa-IR" sz="1600" dirty="0">
                <a:solidFill>
                  <a:schemeClr val="tx1">
                    <a:lumMod val="85000"/>
                    <a:lumOff val="15000"/>
                  </a:schemeClr>
                </a:solidFill>
                <a:latin typeface="IRANYekanFN Black" panose="020B0506030804020204" pitchFamily="34" charset="-78"/>
                <a:cs typeface="IRANYekanFN Black" panose="020B0506030804020204" pitchFamily="34" charset="-78"/>
              </a:rPr>
              <a:t>بخش‌های مختلف آدرس‌های زیر را مانند نمونه در جدول کامل نمایید.</a:t>
            </a:r>
          </a:p>
        </p:txBody>
      </p:sp>
      <p:sp>
        <p:nvSpPr>
          <p:cNvPr id="11" name="TextBox 10">
            <a:extLst>
              <a:ext uri="{FF2B5EF4-FFF2-40B4-BE49-F238E27FC236}">
                <a16:creationId xmlns:a16="http://schemas.microsoft.com/office/drawing/2014/main" id="{C112967C-30F9-49DD-AE1D-D4B0D68AA546}"/>
              </a:ext>
            </a:extLst>
          </p:cNvPr>
          <p:cNvSpPr txBox="1"/>
          <p:nvPr/>
        </p:nvSpPr>
        <p:spPr>
          <a:xfrm>
            <a:off x="3391859" y="3911014"/>
            <a:ext cx="8191592" cy="523220"/>
          </a:xfrm>
          <a:prstGeom prst="rect">
            <a:avLst/>
          </a:prstGeom>
          <a:noFill/>
        </p:spPr>
        <p:txBody>
          <a:bodyPr wrap="square">
            <a:spAutoFit/>
          </a:bodyPr>
          <a:lstStyle/>
          <a:p>
            <a:pPr marL="285750" indent="-285750" algn="r" rtl="1">
              <a:lnSpc>
                <a:spcPct val="200000"/>
              </a:lnSpc>
              <a:buFont typeface="Wingdings" panose="05000000000000000000" pitchFamily="2" charset="2"/>
              <a:buChar char="v"/>
            </a:pPr>
            <a:r>
              <a:rPr lang="fa-IR" sz="1600" dirty="0">
                <a:solidFill>
                  <a:schemeClr val="tx1">
                    <a:lumMod val="85000"/>
                    <a:lumOff val="15000"/>
                  </a:schemeClr>
                </a:solidFill>
                <a:latin typeface="IRANYekanFN Black" panose="020B0506030804020204" pitchFamily="34" charset="-78"/>
                <a:cs typeface="IRANYekanFN Black" panose="020B0506030804020204" pitchFamily="34" charset="-78"/>
              </a:rPr>
              <a:t>به نظر شما چه </a:t>
            </a:r>
            <a:r>
              <a:rPr lang="en-US" sz="1600" dirty="0">
                <a:solidFill>
                  <a:schemeClr val="tx1">
                    <a:lumMod val="85000"/>
                    <a:lumOff val="15000"/>
                  </a:schemeClr>
                </a:solidFill>
                <a:latin typeface="IRANYekanFN Black" panose="020B0506030804020204" pitchFamily="34" charset="-78"/>
                <a:cs typeface="IRANYekanFN Black" panose="020B0506030804020204" pitchFamily="34" charset="-78"/>
              </a:rPr>
              <a:t>TLD</a:t>
            </a:r>
            <a:r>
              <a:rPr lang="fa-IR" sz="1600" dirty="0">
                <a:solidFill>
                  <a:schemeClr val="tx1">
                    <a:lumMod val="85000"/>
                    <a:lumOff val="15000"/>
                  </a:schemeClr>
                </a:solidFill>
                <a:latin typeface="IRANYekanFN Black" panose="020B0506030804020204" pitchFamily="34" charset="-78"/>
                <a:cs typeface="IRANYekanFN Black" panose="020B0506030804020204" pitchFamily="34" charset="-78"/>
              </a:rPr>
              <a:t>هایی، مرتبط با این حوزه‌ها وجود داره؟</a:t>
            </a:r>
          </a:p>
        </p:txBody>
      </p:sp>
      <p:pic>
        <p:nvPicPr>
          <p:cNvPr id="3" name="Picture 2">
            <a:extLst>
              <a:ext uri="{FF2B5EF4-FFF2-40B4-BE49-F238E27FC236}">
                <a16:creationId xmlns:a16="http://schemas.microsoft.com/office/drawing/2014/main" id="{A40AE8CB-1981-4941-A351-B7AE15BA97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459" y="4335669"/>
            <a:ext cx="2678274" cy="2678274"/>
          </a:xfrm>
          <a:prstGeom prst="rect">
            <a:avLst/>
          </a:prstGeom>
        </p:spPr>
      </p:pic>
      <p:sp>
        <p:nvSpPr>
          <p:cNvPr id="12" name="TextBox 11">
            <a:extLst>
              <a:ext uri="{FF2B5EF4-FFF2-40B4-BE49-F238E27FC236}">
                <a16:creationId xmlns:a16="http://schemas.microsoft.com/office/drawing/2014/main" id="{B4950BC6-6C92-408C-9795-20A58C5F10D8}"/>
              </a:ext>
            </a:extLst>
          </p:cNvPr>
          <p:cNvSpPr txBox="1"/>
          <p:nvPr/>
        </p:nvSpPr>
        <p:spPr>
          <a:xfrm>
            <a:off x="3145622" y="4505119"/>
            <a:ext cx="8191592" cy="2442976"/>
          </a:xfrm>
          <a:prstGeom prst="rect">
            <a:avLst/>
          </a:prstGeom>
          <a:noFill/>
        </p:spPr>
        <p:txBody>
          <a:bodyPr wrap="square">
            <a:spAutoFit/>
          </a:bodyPr>
          <a:lstStyle/>
          <a:p>
            <a:pPr marL="342900" indent="-342900" algn="r" rtl="1">
              <a:lnSpc>
                <a:spcPct val="200000"/>
              </a:lnSpc>
              <a:buFont typeface="+mj-lt"/>
              <a:buAutoNum type="arabicPeriod"/>
            </a:pPr>
            <a:r>
              <a:rPr lang="fa-IR" sz="1300" b="1" dirty="0">
                <a:solidFill>
                  <a:schemeClr val="accent2">
                    <a:lumMod val="50000"/>
                  </a:schemeClr>
                </a:solidFill>
                <a:latin typeface="IRANYekanFN" panose="020B0506030804020204" pitchFamily="34" charset="-78"/>
                <a:cs typeface="IRANYekanFN" panose="020B0506030804020204" pitchFamily="34" charset="-78"/>
              </a:rPr>
              <a:t>مشاوره و راهنمایی </a:t>
            </a:r>
            <a:endParaRPr lang="en-US" sz="1300" b="1" dirty="0">
              <a:solidFill>
                <a:schemeClr val="accent2">
                  <a:lumMod val="50000"/>
                </a:schemeClr>
              </a:solidFill>
              <a:latin typeface="IRANYekanFN" panose="020B0506030804020204" pitchFamily="34" charset="-78"/>
              <a:cs typeface="IRANYekanFN" panose="020B0506030804020204" pitchFamily="34" charset="-78"/>
            </a:endParaRPr>
          </a:p>
          <a:p>
            <a:pPr marL="342900" indent="-342900" algn="r" rtl="1">
              <a:lnSpc>
                <a:spcPct val="200000"/>
              </a:lnSpc>
              <a:buFont typeface="+mj-lt"/>
              <a:buAutoNum type="arabicPeriod"/>
            </a:pPr>
            <a:r>
              <a:rPr lang="fa-IR" sz="1300" b="1" dirty="0">
                <a:solidFill>
                  <a:schemeClr val="accent2">
                    <a:lumMod val="50000"/>
                  </a:schemeClr>
                </a:solidFill>
                <a:latin typeface="IRANYekanFN" panose="020B0506030804020204" pitchFamily="34" charset="-78"/>
                <a:cs typeface="IRANYekanFN" panose="020B0506030804020204" pitchFamily="34" charset="-78"/>
              </a:rPr>
              <a:t>بلاگ‌های شخصی</a:t>
            </a:r>
            <a:endParaRPr lang="en-US" sz="1300" b="1" dirty="0">
              <a:solidFill>
                <a:schemeClr val="accent2">
                  <a:lumMod val="50000"/>
                </a:schemeClr>
              </a:solidFill>
              <a:latin typeface="IRANYekanFN" panose="020B0506030804020204" pitchFamily="34" charset="-78"/>
              <a:cs typeface="IRANYekanFN" panose="020B0506030804020204" pitchFamily="34" charset="-78"/>
            </a:endParaRPr>
          </a:p>
          <a:p>
            <a:pPr marL="342900" indent="-342900" algn="r" rtl="1">
              <a:lnSpc>
                <a:spcPct val="200000"/>
              </a:lnSpc>
              <a:buFont typeface="+mj-lt"/>
              <a:buAutoNum type="arabicPeriod"/>
            </a:pPr>
            <a:r>
              <a:rPr lang="fa-IR" sz="1300" b="1" dirty="0">
                <a:solidFill>
                  <a:schemeClr val="accent2">
                    <a:lumMod val="50000"/>
                  </a:schemeClr>
                </a:solidFill>
                <a:latin typeface="IRANYekanFN" panose="020B0506030804020204" pitchFamily="34" charset="-78"/>
                <a:cs typeface="IRANYekanFN" panose="020B0506030804020204" pitchFamily="34" charset="-78"/>
              </a:rPr>
              <a:t>خریدهای فروشگاهی</a:t>
            </a:r>
          </a:p>
          <a:p>
            <a:pPr marL="342900" indent="-342900" algn="r" rtl="1">
              <a:lnSpc>
                <a:spcPct val="200000"/>
              </a:lnSpc>
              <a:buFont typeface="+mj-lt"/>
              <a:buAutoNum type="arabicPeriod"/>
            </a:pPr>
            <a:r>
              <a:rPr lang="fa-IR" sz="1300" b="1" dirty="0">
                <a:solidFill>
                  <a:schemeClr val="accent2">
                    <a:lumMod val="50000"/>
                  </a:schemeClr>
                </a:solidFill>
                <a:latin typeface="IRANYekanFN" panose="020B0506030804020204" pitchFamily="34" charset="-78"/>
                <a:cs typeface="IRANYekanFN" panose="020B0506030804020204" pitchFamily="34" charset="-78"/>
              </a:rPr>
              <a:t>خدمات پستی</a:t>
            </a:r>
          </a:p>
          <a:p>
            <a:pPr marL="342900" indent="-342900" algn="r" rtl="1">
              <a:lnSpc>
                <a:spcPct val="200000"/>
              </a:lnSpc>
              <a:buFont typeface="+mj-lt"/>
              <a:buAutoNum type="arabicPeriod"/>
            </a:pPr>
            <a:r>
              <a:rPr lang="fa-IR" sz="1300" b="1" dirty="0">
                <a:solidFill>
                  <a:schemeClr val="accent2">
                    <a:lumMod val="50000"/>
                  </a:schemeClr>
                </a:solidFill>
                <a:latin typeface="IRANYekanFN" panose="020B0506030804020204" pitchFamily="34" charset="-78"/>
                <a:cs typeface="IRANYekanFN" panose="020B0506030804020204" pitchFamily="34" charset="-78"/>
              </a:rPr>
              <a:t>محصولات و خدمات موبایل</a:t>
            </a:r>
          </a:p>
          <a:p>
            <a:pPr marL="342900" indent="-342900" algn="r" rtl="1">
              <a:lnSpc>
                <a:spcPct val="200000"/>
              </a:lnSpc>
              <a:buFont typeface="+mj-lt"/>
              <a:buAutoNum type="arabicPeriod"/>
            </a:pPr>
            <a:endParaRPr lang="fa-IR" sz="1300" b="1" dirty="0">
              <a:solidFill>
                <a:schemeClr val="accent2">
                  <a:lumMod val="50000"/>
                </a:schemeClr>
              </a:solidFill>
              <a:latin typeface="IRANYekanFN" panose="020B0506030804020204" pitchFamily="34" charset="-78"/>
              <a:cs typeface="IRANYekanFN" panose="020B0506030804020204" pitchFamily="34" charset="-78"/>
            </a:endParaRPr>
          </a:p>
        </p:txBody>
      </p:sp>
    </p:spTree>
    <p:extLst>
      <p:ext uri="{BB962C8B-B14F-4D97-AF65-F5344CB8AC3E}">
        <p14:creationId xmlns:p14="http://schemas.microsoft.com/office/powerpoint/2010/main" val="17748556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3" name="Picture 2">
            <a:extLst>
              <a:ext uri="{FF2B5EF4-FFF2-40B4-BE49-F238E27FC236}">
                <a16:creationId xmlns:a16="http://schemas.microsoft.com/office/drawing/2014/main" id="{F5F4B3B2-2865-4098-9AB9-057DD1F7E58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59607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3" name="Picture 2">
            <a:extLst>
              <a:ext uri="{FF2B5EF4-FFF2-40B4-BE49-F238E27FC236}">
                <a16:creationId xmlns:a16="http://schemas.microsoft.com/office/drawing/2014/main" id="{FB4D0C26-98E7-4622-96F1-7D5E37A692C8}"/>
              </a:ext>
            </a:extLst>
          </p:cNvPr>
          <p:cNvPicPr>
            <a:picLocks noChangeAspect="1"/>
          </p:cNvPicPr>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BC842F3-E6AD-4CB6-8711-F1830184DA40}"/>
              </a:ext>
            </a:extLst>
          </p:cNvPr>
          <p:cNvSpPr txBox="1"/>
          <p:nvPr/>
        </p:nvSpPr>
        <p:spPr>
          <a:xfrm>
            <a:off x="5006114" y="6415559"/>
            <a:ext cx="7185886" cy="361637"/>
          </a:xfrm>
          <a:prstGeom prst="rect">
            <a:avLst/>
          </a:prstGeom>
          <a:noFill/>
        </p:spPr>
        <p:txBody>
          <a:bodyPr wrap="square">
            <a:spAutoFit/>
          </a:bodyPr>
          <a:lstStyle/>
          <a:p>
            <a:pPr algn="r" rtl="1">
              <a:lnSpc>
                <a:spcPct val="200000"/>
              </a:lnSpc>
            </a:pPr>
            <a:r>
              <a:rPr lang="fa-IR" sz="1000" dirty="0">
                <a:solidFill>
                  <a:schemeClr val="tx1">
                    <a:lumMod val="65000"/>
                    <a:lumOff val="35000"/>
                  </a:schemeClr>
                </a:solidFill>
                <a:latin typeface="IRANYekanFN" panose="020B0506030804020204" pitchFamily="34" charset="-78"/>
                <a:cs typeface="IRANYekanFN" panose="020B0506030804020204" pitchFamily="34" charset="-78"/>
              </a:rPr>
              <a:t>منبع : </a:t>
            </a:r>
            <a:r>
              <a:rPr lang="en-US" sz="1000" dirty="0">
                <a:solidFill>
                  <a:schemeClr val="tx1">
                    <a:lumMod val="65000"/>
                    <a:lumOff val="35000"/>
                  </a:schemeClr>
                </a:solidFill>
                <a:latin typeface="IRANYekanFN" panose="020B0506030804020204" pitchFamily="34" charset="-78"/>
                <a:cs typeface="IRANYekanFN" panose="020B0506030804020204" pitchFamily="34" charset="-78"/>
                <a:hlinkClick r:id="rId5">
                  <a:extLst>
                    <a:ext uri="{A12FA001-AC4F-418D-AE19-62706E023703}">
                      <ahyp:hlinkClr xmlns:ahyp="http://schemas.microsoft.com/office/drawing/2018/hyperlinkcolor" val="tx"/>
                    </a:ext>
                  </a:extLst>
                </a:hlinkClick>
              </a:rPr>
              <a:t>statista.com</a:t>
            </a:r>
            <a:endParaRPr lang="fa-IR" sz="1000" dirty="0">
              <a:solidFill>
                <a:schemeClr val="tx1">
                  <a:lumMod val="65000"/>
                  <a:lumOff val="35000"/>
                </a:schemeClr>
              </a:solidFill>
              <a:latin typeface="IRANYekanFN" panose="020B0506030804020204" pitchFamily="34" charset="-78"/>
              <a:cs typeface="IRANYekanFN" panose="020B0506030804020204" pitchFamily="34" charset="-78"/>
            </a:endParaRPr>
          </a:p>
        </p:txBody>
      </p:sp>
    </p:spTree>
    <p:extLst>
      <p:ext uri="{BB962C8B-B14F-4D97-AF65-F5344CB8AC3E}">
        <p14:creationId xmlns:p14="http://schemas.microsoft.com/office/powerpoint/2010/main" val="2513482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3" name="Picture 2">
            <a:extLst>
              <a:ext uri="{FF2B5EF4-FFF2-40B4-BE49-F238E27FC236}">
                <a16:creationId xmlns:a16="http://schemas.microsoft.com/office/drawing/2014/main" id="{0A20580E-0802-459C-AE32-2D7D7DBA2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45" y="2535781"/>
            <a:ext cx="11179509" cy="28501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6FB9A080-98D7-4DA1-A2BF-40A8FC750656}"/>
              </a:ext>
            </a:extLst>
          </p:cNvPr>
          <p:cNvPicPr>
            <a:picLocks noChangeAspect="1"/>
          </p:cNvPicPr>
          <p:nvPr/>
        </p:nvPicPr>
        <p:blipFill>
          <a:blip r:embed="rId5"/>
          <a:stretch>
            <a:fillRect/>
          </a:stretch>
        </p:blipFill>
        <p:spPr>
          <a:xfrm>
            <a:off x="506245" y="1966172"/>
            <a:ext cx="11179509" cy="5696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36">
            <a:extLst>
              <a:ext uri="{FF2B5EF4-FFF2-40B4-BE49-F238E27FC236}">
                <a16:creationId xmlns:a16="http://schemas.microsoft.com/office/drawing/2014/main" id="{7A253569-0FD6-4E13-8FE6-5FDF4EF2F343}"/>
              </a:ext>
            </a:extLst>
          </p:cNvPr>
          <p:cNvSpPr/>
          <p:nvPr/>
        </p:nvSpPr>
        <p:spPr>
          <a:xfrm>
            <a:off x="-507402" y="566824"/>
            <a:ext cx="5796706" cy="498937"/>
          </a:xfrm>
          <a:prstGeom prst="rect">
            <a:avLst/>
          </a:prstGeom>
          <a:noFill/>
        </p:spPr>
        <p:txBody>
          <a:bodyPr wrap="square" lIns="67391" tIns="33696" rIns="67391" bIns="33696">
            <a:spAutoFit/>
          </a:bodyPr>
          <a:lstStyle/>
          <a:p>
            <a:pPr algn="r" defTabSz="449911" rtl="1">
              <a:defRPr/>
            </a:pPr>
            <a:r>
              <a:rPr kumimoji="1" lang="fa-IR" altLang="zh-CN" sz="2800"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گرون‌ترین دامین‌های </a:t>
            </a:r>
            <a:r>
              <a:rPr kumimoji="1" lang="fa-IR" altLang="zh-CN" sz="2800" b="1" kern="0" dirty="0">
                <a:solidFill>
                  <a:schemeClr val="tx1">
                    <a:lumMod val="85000"/>
                    <a:lumOff val="1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جهان!</a:t>
            </a:r>
            <a:endParaRPr kumimoji="1" lang="zh-CN" altLang="en-US" sz="2400" b="1" kern="0" dirty="0">
              <a:solidFill>
                <a:schemeClr val="tx1">
                  <a:lumMod val="85000"/>
                  <a:lumOff val="15000"/>
                </a:scheme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pic>
        <p:nvPicPr>
          <p:cNvPr id="13" name="图片 27">
            <a:extLst>
              <a:ext uri="{FF2B5EF4-FFF2-40B4-BE49-F238E27FC236}">
                <a16:creationId xmlns:a16="http://schemas.microsoft.com/office/drawing/2014/main" id="{898C2EC8-DF8D-495E-A5EE-4E198FB5EBF0}"/>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rot="19459551">
            <a:off x="573616" y="499690"/>
            <a:ext cx="363036" cy="507865"/>
          </a:xfrm>
          <a:prstGeom prst="rect">
            <a:avLst/>
          </a:prstGeom>
        </p:spPr>
      </p:pic>
    </p:spTree>
    <p:extLst>
      <p:ext uri="{BB962C8B-B14F-4D97-AF65-F5344CB8AC3E}">
        <p14:creationId xmlns:p14="http://schemas.microsoft.com/office/powerpoint/2010/main" val="6691942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1CD023-6800-4575-BC9A-78A7750EBAE3}"/>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A432D3B-8EE7-46D3-8733-FEDC82C011BD}"/>
              </a:ext>
            </a:extLst>
          </p:cNvPr>
          <p:cNvSpPr txBox="1"/>
          <p:nvPr/>
        </p:nvSpPr>
        <p:spPr>
          <a:xfrm>
            <a:off x="4010025" y="5920115"/>
            <a:ext cx="7581900" cy="523220"/>
          </a:xfrm>
          <a:prstGeom prst="rect">
            <a:avLst/>
          </a:prstGeom>
          <a:noFill/>
        </p:spPr>
        <p:txBody>
          <a:bodyPr wrap="square" rtlCol="0">
            <a:spAutoFit/>
          </a:bodyPr>
          <a:lstStyle/>
          <a:p>
            <a:pPr algn="r" rtl="1"/>
            <a:r>
              <a:rPr lang="fa-IR" sz="1400" dirty="0">
                <a:solidFill>
                  <a:schemeClr val="accent1">
                    <a:lumMod val="75000"/>
                  </a:schemeClr>
                </a:solidFill>
                <a:latin typeface="IRANYekanFN" panose="020B0506030804020204" pitchFamily="34" charset="-78"/>
                <a:cs typeface="IRANYekanFN" panose="020B0506030804020204" pitchFamily="34" charset="-78"/>
              </a:rPr>
              <a:t>برای مشاهده </a:t>
            </a:r>
            <a:r>
              <a:rPr lang="en-US" sz="1400" dirty="0">
                <a:solidFill>
                  <a:schemeClr val="accent1">
                    <a:lumMod val="75000"/>
                  </a:schemeClr>
                </a:solidFill>
                <a:latin typeface="IRANYekanFN" panose="020B0506030804020204" pitchFamily="34" charset="-78"/>
                <a:cs typeface="IRANYekanFN" panose="020B0506030804020204" pitchFamily="34" charset="-78"/>
              </a:rPr>
              <a:t>Root Server</a:t>
            </a:r>
            <a:r>
              <a:rPr lang="fa-IR" sz="1400" dirty="0">
                <a:solidFill>
                  <a:schemeClr val="accent1">
                    <a:lumMod val="75000"/>
                  </a:schemeClr>
                </a:solidFill>
                <a:latin typeface="IRANYekanFN" panose="020B0506030804020204" pitchFamily="34" charset="-78"/>
                <a:cs typeface="IRANYekanFN" panose="020B0506030804020204" pitchFamily="34" charset="-78"/>
              </a:rPr>
              <a:t>ها از این </a:t>
            </a:r>
            <a:r>
              <a:rPr lang="fa-IR" sz="1400" b="1" dirty="0">
                <a:solidFill>
                  <a:srgbClr val="7597C6"/>
                </a:solidFill>
                <a:latin typeface="IRANYekanFN" panose="020B0506030804020204" pitchFamily="34" charset="-78"/>
                <a:cs typeface="IRANYekanFN" panose="020B0506030804020204" pitchFamily="34" charset="-78"/>
                <a:hlinkClick r:id="rId4">
                  <a:extLst>
                    <a:ext uri="{A12FA001-AC4F-418D-AE19-62706E023703}">
                      <ahyp:hlinkClr xmlns:ahyp="http://schemas.microsoft.com/office/drawing/2018/hyperlinkcolor" val="tx"/>
                    </a:ext>
                  </a:extLst>
                </a:hlinkClick>
              </a:rPr>
              <a:t>سایت</a:t>
            </a:r>
            <a:r>
              <a:rPr lang="fa-IR" sz="1400" dirty="0">
                <a:solidFill>
                  <a:schemeClr val="accent1">
                    <a:lumMod val="75000"/>
                  </a:schemeClr>
                </a:solidFill>
                <a:latin typeface="IRANYekanFN" panose="020B0506030804020204" pitchFamily="34" charset="-78"/>
                <a:cs typeface="IRANYekanFN" panose="020B0506030804020204" pitchFamily="34" charset="-78"/>
              </a:rPr>
              <a:t> استفاده کنید.</a:t>
            </a:r>
            <a:br>
              <a:rPr lang="fa-IR" sz="1400" dirty="0">
                <a:solidFill>
                  <a:schemeClr val="accent1">
                    <a:lumMod val="75000"/>
                  </a:schemeClr>
                </a:solidFill>
                <a:latin typeface="IRANYekanFN" panose="020B0506030804020204" pitchFamily="34" charset="-78"/>
                <a:cs typeface="IRANYekanFN" panose="020B0506030804020204" pitchFamily="34" charset="-78"/>
              </a:rPr>
            </a:br>
            <a:endParaRPr lang="en-US" sz="1400" dirty="0">
              <a:solidFill>
                <a:schemeClr val="accent1">
                  <a:lumMod val="75000"/>
                </a:schemeClr>
              </a:solidFill>
              <a:latin typeface="IRANYekanFN" panose="020B0506030804020204" pitchFamily="34" charset="-78"/>
              <a:cs typeface="IRANYekanFN" panose="020B0506030804020204" pitchFamily="34" charset="-78"/>
            </a:endParaRPr>
          </a:p>
        </p:txBody>
      </p:sp>
    </p:spTree>
    <p:extLst>
      <p:ext uri="{BB962C8B-B14F-4D97-AF65-F5344CB8AC3E}">
        <p14:creationId xmlns:p14="http://schemas.microsoft.com/office/powerpoint/2010/main" val="832741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8042DF-2EDE-4DB6-9978-ACEB1AD88369}"/>
              </a:ext>
            </a:extLst>
          </p:cNvPr>
          <p:cNvPicPr>
            <a:picLocks noChangeAspect="1"/>
          </p:cNvPicPr>
          <p:nvPr/>
        </p:nvPicPr>
        <p:blipFill>
          <a:blip r:embed="rId3"/>
          <a:stretch>
            <a:fillRect/>
          </a:stretch>
        </p:blipFill>
        <p:spPr>
          <a:xfrm>
            <a:off x="0" y="8878"/>
            <a:ext cx="12192000" cy="6858000"/>
          </a:xfrm>
          <a:prstGeom prst="rect">
            <a:avLst/>
          </a:prstGeom>
        </p:spPr>
      </p:pic>
    </p:spTree>
    <p:extLst>
      <p:ext uri="{BB962C8B-B14F-4D97-AF65-F5344CB8AC3E}">
        <p14:creationId xmlns:p14="http://schemas.microsoft.com/office/powerpoint/2010/main" val="14919989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EDADF0-5A7F-46AA-968B-E16FD37B0AA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913122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F7451A-F982-4511-8F09-C4E7914F9EA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16861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2B5DEE-FF12-4A05-B990-23621F3A01DE}"/>
              </a:ext>
            </a:extLst>
          </p:cNvPr>
          <p:cNvPicPr>
            <a:picLocks noChangeAspect="1"/>
          </p:cNvPicPr>
          <p:nvPr/>
        </p:nvPicPr>
        <p:blipFill>
          <a:blip r:embed="rId3"/>
          <a:stretch>
            <a:fillRect/>
          </a:stretch>
        </p:blipFill>
        <p:spPr>
          <a:xfrm>
            <a:off x="0" y="9939"/>
            <a:ext cx="12192000" cy="6858000"/>
          </a:xfrm>
          <a:prstGeom prst="rect">
            <a:avLst/>
          </a:prstGeom>
        </p:spPr>
      </p:pic>
    </p:spTree>
    <p:extLst>
      <p:ext uri="{BB962C8B-B14F-4D97-AF65-F5344CB8AC3E}">
        <p14:creationId xmlns:p14="http://schemas.microsoft.com/office/powerpoint/2010/main" val="30043627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AB434F-204D-4395-A38E-37E7FE1C859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034908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C0F8C5-C218-4E52-8DEF-1948394B8E4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44245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FCF149-EEDF-42C8-925B-65E0543DBCA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0345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27029-ED71-4C77-947C-B9F08AAD1A7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422992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7" name="Picture 6">
            <a:extLst>
              <a:ext uri="{FF2B5EF4-FFF2-40B4-BE49-F238E27FC236}">
                <a16:creationId xmlns:a16="http://schemas.microsoft.com/office/drawing/2014/main" id="{77EFDB2B-074B-46AF-B044-460D97931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575764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5"/>
          <a:stretch>
            <a:fillRect/>
          </a:stretch>
        </p:blipFill>
        <p:spPr>
          <a:xfrm>
            <a:off x="9576091" y="5524653"/>
            <a:ext cx="2524477" cy="1171739"/>
          </a:xfrm>
          <a:prstGeom prst="rect">
            <a:avLst/>
          </a:prstGeom>
        </p:spPr>
      </p:pic>
      <p:pic>
        <p:nvPicPr>
          <p:cNvPr id="3" name="yt5s.io-How DNS Works_  What is DNS_ Understanding DNS step by step with our webcomic.-(1080p)">
            <a:hlinkClick r:id="" action="ppaction://media"/>
            <a:extLst>
              <a:ext uri="{FF2B5EF4-FFF2-40B4-BE49-F238E27FC236}">
                <a16:creationId xmlns:a16="http://schemas.microsoft.com/office/drawing/2014/main" id="{CBE5633A-5F3C-4D89-A806-7DE4AF646F6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481589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195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5" name="Picture 4">
            <a:extLst>
              <a:ext uri="{FF2B5EF4-FFF2-40B4-BE49-F238E27FC236}">
                <a16:creationId xmlns:a16="http://schemas.microsoft.com/office/drawing/2014/main" id="{91A8A18F-A370-4EA7-88D8-1B99E718D91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8617716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4" name="Picture 3">
            <a:extLst>
              <a:ext uri="{FF2B5EF4-FFF2-40B4-BE49-F238E27FC236}">
                <a16:creationId xmlns:a16="http://schemas.microsoft.com/office/drawing/2014/main" id="{B2BBD595-89A8-4CDC-BF0E-351E2FE437C7}"/>
              </a:ext>
            </a:extLst>
          </p:cNvPr>
          <p:cNvPicPr>
            <a:picLocks noChangeAspect="1"/>
          </p:cNvPicPr>
          <p:nvPr/>
        </p:nvPicPr>
        <p:blipFill>
          <a:blip r:embed="rId4"/>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E5EC6F34-8A0A-4119-AB36-6738170EC398}"/>
              </a:ext>
            </a:extLst>
          </p:cNvPr>
          <p:cNvSpPr txBox="1"/>
          <p:nvPr/>
        </p:nvSpPr>
        <p:spPr>
          <a:xfrm>
            <a:off x="3210025" y="1874199"/>
            <a:ext cx="8191592" cy="4016484"/>
          </a:xfrm>
          <a:prstGeom prst="rect">
            <a:avLst/>
          </a:prstGeom>
          <a:noFill/>
        </p:spPr>
        <p:txBody>
          <a:bodyPr wrap="square">
            <a:spAutoFit/>
          </a:bodyPr>
          <a:lstStyle/>
          <a:p>
            <a:pPr marL="285750" indent="-285750" algn="r" rtl="1">
              <a:lnSpc>
                <a:spcPct val="300000"/>
              </a:lnSpc>
              <a:buFont typeface="Arial" panose="020B0604020202020204" pitchFamily="34" charset="0"/>
              <a:buChar char="•"/>
            </a:pPr>
            <a:r>
              <a:rPr lang="en-US" sz="1600" dirty="0">
                <a:solidFill>
                  <a:schemeClr val="tx1">
                    <a:lumMod val="65000"/>
                    <a:lumOff val="35000"/>
                  </a:schemeClr>
                </a:solidFill>
                <a:latin typeface="IRANYekanFN Black" panose="020B0506030804020204" pitchFamily="34" charset="-78"/>
                <a:cs typeface="IRANYekanFN Black" panose="020B0506030804020204" pitchFamily="34" charset="-78"/>
                <a:hlinkClick r:id="rId5">
                  <a:extLst>
                    <a:ext uri="{A12FA001-AC4F-418D-AE19-62706E023703}">
                      <ahyp:hlinkClr xmlns:ahyp="http://schemas.microsoft.com/office/drawing/2018/hyperlinkcolor" val="tx"/>
                    </a:ext>
                  </a:extLst>
                </a:hlinkClick>
              </a:rPr>
              <a:t>Nslookup.io</a:t>
            </a:r>
            <a:endParaRPr lang="en-US" sz="1600" dirty="0">
              <a:solidFill>
                <a:schemeClr val="tx1">
                  <a:lumMod val="65000"/>
                  <a:lumOff val="35000"/>
                </a:schemeClr>
              </a:solidFill>
              <a:latin typeface="IRANYekanFN Black" panose="020B0506030804020204" pitchFamily="34" charset="-78"/>
              <a:cs typeface="IRANYekanFN Black" panose="020B0506030804020204" pitchFamily="34" charset="-78"/>
            </a:endParaRPr>
          </a:p>
          <a:p>
            <a:pPr marL="285750" indent="-285750" algn="r" rtl="1">
              <a:lnSpc>
                <a:spcPct val="300000"/>
              </a:lnSpc>
              <a:buFont typeface="Arial" panose="020B0604020202020204" pitchFamily="34" charset="0"/>
              <a:buChar char="•"/>
            </a:pPr>
            <a:r>
              <a:rPr lang="en-US" dirty="0">
                <a:solidFill>
                  <a:schemeClr val="tx1">
                    <a:lumMod val="65000"/>
                    <a:lumOff val="35000"/>
                  </a:schemeClr>
                </a:solidFill>
                <a:latin typeface="IRANYekanFN Black" panose="020B0506030804020204" pitchFamily="34" charset="-78"/>
                <a:cs typeface="IRANYekanFN Black" panose="020B0506030804020204" pitchFamily="34" charset="-78"/>
                <a:hlinkClick r:id="rId6">
                  <a:extLst>
                    <a:ext uri="{A12FA001-AC4F-418D-AE19-62706E023703}">
                      <ahyp:hlinkClr xmlns:ahyp="http://schemas.microsoft.com/office/drawing/2018/hyperlinkcolor" val="tx"/>
                    </a:ext>
                  </a:extLst>
                </a:hlinkClick>
              </a:rPr>
              <a:t>Geekflare</a:t>
            </a:r>
            <a:endParaRPr lang="en-US" dirty="0">
              <a:solidFill>
                <a:schemeClr val="tx1">
                  <a:lumMod val="65000"/>
                  <a:lumOff val="35000"/>
                </a:schemeClr>
              </a:solidFill>
              <a:latin typeface="IRANYekanFN Black" panose="020B0506030804020204" pitchFamily="34" charset="-78"/>
              <a:cs typeface="IRANYekanFN Black" panose="020B0506030804020204" pitchFamily="34" charset="-78"/>
            </a:endParaRPr>
          </a:p>
          <a:p>
            <a:pPr marL="285750" indent="-285750" algn="r" rtl="1">
              <a:lnSpc>
                <a:spcPct val="300000"/>
              </a:lnSpc>
              <a:buFont typeface="Arial" panose="020B0604020202020204" pitchFamily="34" charset="0"/>
              <a:buChar char="•"/>
            </a:pPr>
            <a:r>
              <a:rPr lang="en-US" dirty="0">
                <a:solidFill>
                  <a:schemeClr val="tx1">
                    <a:lumMod val="65000"/>
                    <a:lumOff val="35000"/>
                  </a:schemeClr>
                </a:solidFill>
                <a:latin typeface="IRANYekanFN Black" panose="020B0506030804020204" pitchFamily="34" charset="-78"/>
                <a:cs typeface="IRANYekanFN Black" panose="020B0506030804020204" pitchFamily="34" charset="-78"/>
                <a:hlinkClick r:id="rId7">
                  <a:extLst>
                    <a:ext uri="{A12FA001-AC4F-418D-AE19-62706E023703}">
                      <ahyp:hlinkClr xmlns:ahyp="http://schemas.microsoft.com/office/drawing/2018/hyperlinkcolor" val="tx"/>
                    </a:ext>
                  </a:extLst>
                </a:hlinkClick>
              </a:rPr>
              <a:t>DNS Checker</a:t>
            </a:r>
            <a:endParaRPr lang="en-US" dirty="0">
              <a:solidFill>
                <a:schemeClr val="tx1">
                  <a:lumMod val="65000"/>
                  <a:lumOff val="35000"/>
                </a:schemeClr>
              </a:solidFill>
              <a:latin typeface="IRANYekanFN Black" panose="020B0506030804020204" pitchFamily="34" charset="-78"/>
              <a:cs typeface="IRANYekanFN Black" panose="020B0506030804020204" pitchFamily="34" charset="-78"/>
            </a:endParaRPr>
          </a:p>
          <a:p>
            <a:pPr marL="285750" indent="-285750" algn="r" rtl="1">
              <a:lnSpc>
                <a:spcPct val="300000"/>
              </a:lnSpc>
              <a:buFont typeface="Arial" panose="020B0604020202020204" pitchFamily="34" charset="0"/>
              <a:buChar char="•"/>
            </a:pPr>
            <a:r>
              <a:rPr lang="en-US" dirty="0">
                <a:solidFill>
                  <a:schemeClr val="tx1">
                    <a:lumMod val="65000"/>
                    <a:lumOff val="35000"/>
                  </a:schemeClr>
                </a:solidFill>
                <a:latin typeface="IRANYekanFN Black" panose="020B0506030804020204" pitchFamily="34" charset="-78"/>
                <a:cs typeface="IRANYekanFN Black" panose="020B0506030804020204" pitchFamily="34" charset="-78"/>
                <a:hlinkClick r:id="rId8">
                  <a:extLst>
                    <a:ext uri="{A12FA001-AC4F-418D-AE19-62706E023703}">
                      <ahyp:hlinkClr xmlns:ahyp="http://schemas.microsoft.com/office/drawing/2018/hyperlinkcolor" val="tx"/>
                    </a:ext>
                  </a:extLst>
                </a:hlinkClick>
              </a:rPr>
              <a:t>MX Toolbox</a:t>
            </a:r>
            <a:endParaRPr lang="fa-IR" dirty="0">
              <a:solidFill>
                <a:schemeClr val="tx1">
                  <a:lumMod val="65000"/>
                  <a:lumOff val="35000"/>
                </a:schemeClr>
              </a:solidFill>
              <a:latin typeface="IRANYekanFN Black" panose="020B0506030804020204" pitchFamily="34" charset="-78"/>
              <a:cs typeface="IRANYekanFN Black" panose="020B0506030804020204" pitchFamily="34" charset="-78"/>
            </a:endParaRPr>
          </a:p>
          <a:p>
            <a:pPr marL="285750" indent="-285750" algn="r" rtl="1">
              <a:lnSpc>
                <a:spcPct val="300000"/>
              </a:lnSpc>
              <a:buFont typeface="Arial" panose="020B0604020202020204" pitchFamily="34" charset="0"/>
              <a:buChar char="•"/>
            </a:pPr>
            <a:r>
              <a:rPr lang="en-US" dirty="0">
                <a:solidFill>
                  <a:schemeClr val="tx1">
                    <a:lumMod val="65000"/>
                    <a:lumOff val="35000"/>
                  </a:schemeClr>
                </a:solidFill>
                <a:latin typeface="IRANYekanFN Black" panose="020B0506030804020204" pitchFamily="34" charset="-78"/>
                <a:cs typeface="IRANYekanFN Black" panose="020B0506030804020204" pitchFamily="34" charset="-78"/>
                <a:hlinkClick r:id="rId9">
                  <a:extLst>
                    <a:ext uri="{A12FA001-AC4F-418D-AE19-62706E023703}">
                      <ahyp:hlinkClr xmlns:ahyp="http://schemas.microsoft.com/office/drawing/2018/hyperlinkcolor" val="tx"/>
                    </a:ext>
                  </a:extLst>
                </a:hlinkClick>
              </a:rPr>
              <a:t>DNS Watch</a:t>
            </a:r>
            <a:endParaRPr lang="fa-IR" dirty="0">
              <a:solidFill>
                <a:schemeClr val="tx1">
                  <a:lumMod val="65000"/>
                  <a:lumOff val="35000"/>
                </a:schemeClr>
              </a:solidFill>
              <a:latin typeface="IRANYekanFN Black" panose="020B0506030804020204" pitchFamily="34" charset="-78"/>
              <a:cs typeface="IRANYekanFN Black" panose="020B0506030804020204" pitchFamily="34" charset="-78"/>
            </a:endParaRPr>
          </a:p>
        </p:txBody>
      </p:sp>
    </p:spTree>
    <p:extLst>
      <p:ext uri="{BB962C8B-B14F-4D97-AF65-F5344CB8AC3E}">
        <p14:creationId xmlns:p14="http://schemas.microsoft.com/office/powerpoint/2010/main" val="31289608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202E6-15AB-402B-8188-ADE1CA1C7810}"/>
              </a:ext>
            </a:extLst>
          </p:cNvPr>
          <p:cNvPicPr>
            <a:picLocks noChangeAspect="1"/>
          </p:cNvPicPr>
          <p:nvPr/>
        </p:nvPicPr>
        <p:blipFill>
          <a:blip r:embed="rId3"/>
          <a:stretch>
            <a:fillRect/>
          </a:stretch>
        </p:blipFill>
        <p:spPr>
          <a:xfrm>
            <a:off x="9576091" y="5524653"/>
            <a:ext cx="2524477" cy="1171739"/>
          </a:xfrm>
          <a:prstGeom prst="rect">
            <a:avLst/>
          </a:prstGeom>
        </p:spPr>
      </p:pic>
      <p:pic>
        <p:nvPicPr>
          <p:cNvPr id="3" name="Picture 2">
            <a:extLst>
              <a:ext uri="{FF2B5EF4-FFF2-40B4-BE49-F238E27FC236}">
                <a16:creationId xmlns:a16="http://schemas.microsoft.com/office/drawing/2014/main" id="{06D73E70-1604-4CA4-8F8A-04DCFA864F35}"/>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8451551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98368" y="223893"/>
            <a:ext cx="491731" cy="687902"/>
          </a:xfrm>
          <a:prstGeom prst="rect">
            <a:avLst/>
          </a:prstGeom>
        </p:spPr>
      </p:pic>
      <p:sp>
        <p:nvSpPr>
          <p:cNvPr id="29" name="Rectangle 36"/>
          <p:cNvSpPr/>
          <p:nvPr/>
        </p:nvSpPr>
        <p:spPr>
          <a:xfrm>
            <a:off x="-633891" y="314825"/>
            <a:ext cx="5801540" cy="675859"/>
          </a:xfrm>
          <a:prstGeom prst="rect">
            <a:avLst/>
          </a:prstGeom>
          <a:noFill/>
        </p:spPr>
        <p:txBody>
          <a:bodyPr wrap="square" lIns="91281" tIns="45641" rIns="91281" bIns="45641">
            <a:spAutoFit/>
          </a:bodyPr>
          <a:lstStyle/>
          <a:p>
            <a:pPr algn="r" defTabSz="609404" rtl="1">
              <a:defRPr/>
            </a:pPr>
            <a:r>
              <a:rPr kumimoji="1" lang="en-US" altLang="zh-CN" sz="3793" b="1" kern="0" dirty="0">
                <a:solidFill>
                  <a:srgbClr val="455A64"/>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DNS</a:t>
            </a:r>
            <a:r>
              <a:rPr kumimoji="1" lang="en-US" altLang="zh-CN" sz="3793" b="1" kern="0" dirty="0">
                <a:solidFill>
                  <a:srgbClr val="C0504D"/>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 </a:t>
            </a:r>
            <a:r>
              <a:rPr kumimoji="1" lang="en-US" altLang="zh-CN" sz="3793" b="1" kern="0" dirty="0">
                <a:solidFill>
                  <a:srgbClr val="455A64"/>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Resolver</a:t>
            </a:r>
            <a:r>
              <a:rPr kumimoji="1" lang="en-US" altLang="zh-CN" sz="3793" b="1" kern="0" dirty="0">
                <a:solidFill>
                  <a:srgbClr val="C0504D"/>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 </a:t>
            </a:r>
            <a:r>
              <a:rPr kumimoji="1" lang="en-US" altLang="zh-CN" sz="3793" b="1" kern="0" dirty="0">
                <a:solidFill>
                  <a:srgbClr val="F78A52"/>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1.1.1.1</a:t>
            </a:r>
            <a:endParaRPr kumimoji="1" lang="zh-CN" altLang="en-US" sz="3251" b="1" kern="0" dirty="0">
              <a:solidFill>
                <a:srgbClr val="F78A52"/>
              </a:solidFill>
              <a:latin typeface="Bahnschrift" panose="020B0502040204020203" pitchFamily="34" charset="0"/>
              <a:ea typeface="Noto Sans S Chinese Thin" panose="020B0200000000000000" pitchFamily="34" charset="-122"/>
              <a:cs typeface="IRANYekanFN Black" panose="020B0506030804020204" pitchFamily="34" charset="-78"/>
              <a:sym typeface="+mn-ea"/>
            </a:endParaRPr>
          </a:p>
        </p:txBody>
      </p:sp>
      <p:pic>
        <p:nvPicPr>
          <p:cNvPr id="16" name="Picture 15">
            <a:extLst>
              <a:ext uri="{FF2B5EF4-FFF2-40B4-BE49-F238E27FC236}">
                <a16:creationId xmlns:a16="http://schemas.microsoft.com/office/drawing/2014/main" id="{C02124A6-FA51-4CB8-9562-41F80A467E4C}"/>
              </a:ext>
            </a:extLst>
          </p:cNvPr>
          <p:cNvPicPr>
            <a:picLocks noChangeAspect="1"/>
          </p:cNvPicPr>
          <p:nvPr/>
        </p:nvPicPr>
        <p:blipFill>
          <a:blip r:embed="rId6"/>
          <a:stretch>
            <a:fillRect/>
          </a:stretch>
        </p:blipFill>
        <p:spPr>
          <a:xfrm>
            <a:off x="4413656" y="5649425"/>
            <a:ext cx="925865" cy="618858"/>
          </a:xfrm>
          <a:prstGeom prst="rect">
            <a:avLst/>
          </a:prstGeom>
        </p:spPr>
      </p:pic>
      <p:sp>
        <p:nvSpPr>
          <p:cNvPr id="8" name="矩形 19">
            <a:extLst>
              <a:ext uri="{FF2B5EF4-FFF2-40B4-BE49-F238E27FC236}">
                <a16:creationId xmlns:a16="http://schemas.microsoft.com/office/drawing/2014/main" id="{A69695F3-63A0-40D9-8D8C-C6DD57A01774}"/>
              </a:ext>
            </a:extLst>
          </p:cNvPr>
          <p:cNvSpPr/>
          <p:nvPr/>
        </p:nvSpPr>
        <p:spPr>
          <a:xfrm>
            <a:off x="536525" y="1584692"/>
            <a:ext cx="11212342" cy="1464953"/>
          </a:xfrm>
          <a:prstGeom prst="rect">
            <a:avLst/>
          </a:prstGeom>
        </p:spPr>
        <p:txBody>
          <a:bodyPr wrap="square">
            <a:spAutoFit/>
          </a:bodyPr>
          <a:lstStyle/>
          <a:p>
            <a:pPr algn="just" defTabSz="1086709" rtl="1" fontAlgn="base">
              <a:lnSpc>
                <a:spcPts val="3657"/>
              </a:lnSpc>
            </a:pP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1.1.1.1 یک </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DNS Resolver</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عمومی</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است که توسط</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hlinkClick r:id="rId7">
                  <a:extLst>
                    <a:ext uri="{A12FA001-AC4F-418D-AE19-62706E023703}">
                      <ahyp:hlinkClr xmlns:ahyp="http://schemas.microsoft.com/office/drawing/2018/hyperlinkcolor" val="tx"/>
                    </a:ext>
                  </a:extLst>
                </a:hlinkClick>
              </a:rPr>
              <a:t>Cloudflare</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اداره می‌شود و راهی سریع و امن برای مرور اینترنت است. بر خلاف بسیاری از </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Resolver</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ها 1.1.1.1 داده‌های کاربران را به تبلیغ‌کنندگان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نمی‌فروشد</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علاوه بر این، 1.1.1.1 به‌عنوان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سریع‌ترین</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DNS Resolver</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موجود شناخته شده است.</a:t>
            </a:r>
          </a:p>
        </p:txBody>
      </p:sp>
      <p:pic>
        <p:nvPicPr>
          <p:cNvPr id="3" name="Picture 2">
            <a:extLst>
              <a:ext uri="{FF2B5EF4-FFF2-40B4-BE49-F238E27FC236}">
                <a16:creationId xmlns:a16="http://schemas.microsoft.com/office/drawing/2014/main" id="{7FA9A4AE-13A8-49A2-BAC4-63F28D4312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2696" y="3467786"/>
            <a:ext cx="6132427" cy="3083635"/>
          </a:xfrm>
          <a:prstGeom prst="rect">
            <a:avLst/>
          </a:prstGeom>
        </p:spPr>
      </p:pic>
      <p:sp>
        <p:nvSpPr>
          <p:cNvPr id="12" name="矩形 19">
            <a:extLst>
              <a:ext uri="{FF2B5EF4-FFF2-40B4-BE49-F238E27FC236}">
                <a16:creationId xmlns:a16="http://schemas.microsoft.com/office/drawing/2014/main" id="{937E4B3D-61D5-4A20-8345-ECEA1E957D7A}"/>
              </a:ext>
            </a:extLst>
          </p:cNvPr>
          <p:cNvSpPr/>
          <p:nvPr/>
        </p:nvSpPr>
        <p:spPr>
          <a:xfrm>
            <a:off x="926664" y="990635"/>
            <a:ext cx="10822204" cy="552459"/>
          </a:xfrm>
          <a:prstGeom prst="rect">
            <a:avLst/>
          </a:prstGeom>
        </p:spPr>
        <p:txBody>
          <a:bodyPr wrap="square">
            <a:spAutoFit/>
          </a:bodyPr>
          <a:lstStyle/>
          <a:p>
            <a:pPr algn="just" defTabSz="1086709" rtl="1" fontAlgn="base">
              <a:lnSpc>
                <a:spcPts val="3657"/>
              </a:lnSpc>
            </a:pPr>
            <a:r>
              <a:rPr lang="fa-IR" sz="2438" b="1" dirty="0">
                <a:solidFill>
                  <a:srgbClr val="455A64"/>
                </a:solidFill>
                <a:latin typeface="IRANYekanFN Black" panose="020B0506030804020204" pitchFamily="34" charset="-78"/>
                <a:ea typeface="微软雅黑"/>
                <a:cs typeface="IRANYekanFN Black" panose="020B0506030804020204" pitchFamily="34" charset="-78"/>
              </a:rPr>
              <a:t>معرفی</a:t>
            </a: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  </a:t>
            </a:r>
            <a:r>
              <a:rPr kumimoji="1" lang="en-US" sz="2709" b="1" kern="0" dirty="0">
                <a:solidFill>
                  <a:srgbClr val="F78A52"/>
                </a:solidFill>
                <a:latin typeface="Bahnschrift" panose="020B0502040204020203" pitchFamily="34" charset="0"/>
                <a:ea typeface="Noto Sans S Chinese Thin" panose="020B0200000000000000" pitchFamily="34" charset="-122"/>
                <a:cs typeface="IRANYekanFN Black" panose="020B0506030804020204" pitchFamily="34" charset="-78"/>
              </a:rPr>
              <a:t>1.1.1.1</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 </a:t>
            </a:r>
            <a:r>
              <a:rPr lang="en-US" sz="2438" b="1" dirty="0">
                <a:solidFill>
                  <a:srgbClr val="455A64"/>
                </a:solidFill>
                <a:latin typeface="IRANYekanFN Black" panose="020B0506030804020204" pitchFamily="34" charset="-78"/>
                <a:ea typeface="微软雅黑"/>
                <a:cs typeface="IRANYekanFN Black" panose="020B0506030804020204" pitchFamily="34" charset="-78"/>
              </a:rPr>
              <a:t>DNS Resolver</a:t>
            </a:r>
            <a:endParaRPr lang="fa-IR" sz="2167" b="1" dirty="0">
              <a:solidFill>
                <a:srgbClr val="455A64"/>
              </a:solidFill>
              <a:latin typeface="IRANYekanFN Black" panose="020B0506030804020204" pitchFamily="34" charset="-78"/>
              <a:ea typeface="微软雅黑"/>
              <a:cs typeface="IRANYekanFN Black" panose="020B0506030804020204" pitchFamily="34" charset="-78"/>
            </a:endParaRPr>
          </a:p>
        </p:txBody>
      </p:sp>
      <p:pic>
        <p:nvPicPr>
          <p:cNvPr id="13" name="Graphic 12">
            <a:extLst>
              <a:ext uri="{FF2B5EF4-FFF2-40B4-BE49-F238E27FC236}">
                <a16:creationId xmlns:a16="http://schemas.microsoft.com/office/drawing/2014/main" id="{56FFE533-0CD1-45AC-9D85-E953101EC1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3921" y="2739779"/>
            <a:ext cx="4072199" cy="4072199"/>
          </a:xfrm>
          <a:prstGeom prst="rect">
            <a:avLst/>
          </a:prstGeom>
        </p:spPr>
      </p:pic>
    </p:spTree>
    <p:custDataLst>
      <p:tags r:id="rId1"/>
    </p:custDataLst>
    <p:extLst>
      <p:ext uri="{BB962C8B-B14F-4D97-AF65-F5344CB8AC3E}">
        <p14:creationId xmlns:p14="http://schemas.microsoft.com/office/powerpoint/2010/main" val="379999416"/>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xmlns:a14="http://schemas.microsoft.com/office/drawing/2010/main">
      <p:transition spd="med" advTm="10264">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98368" y="223893"/>
            <a:ext cx="491731" cy="687902"/>
          </a:xfrm>
          <a:prstGeom prst="rect">
            <a:avLst/>
          </a:prstGeom>
        </p:spPr>
      </p:pic>
      <p:sp>
        <p:nvSpPr>
          <p:cNvPr id="29" name="Rectangle 36"/>
          <p:cNvSpPr/>
          <p:nvPr/>
        </p:nvSpPr>
        <p:spPr>
          <a:xfrm>
            <a:off x="-633891" y="314825"/>
            <a:ext cx="5801540" cy="675859"/>
          </a:xfrm>
          <a:prstGeom prst="rect">
            <a:avLst/>
          </a:prstGeom>
          <a:noFill/>
        </p:spPr>
        <p:txBody>
          <a:bodyPr wrap="square" lIns="91281" tIns="45641" rIns="91281" bIns="45641">
            <a:spAutoFit/>
          </a:bodyPr>
          <a:lstStyle/>
          <a:p>
            <a:pPr algn="r" defTabSz="609404" rtl="1">
              <a:defRPr/>
            </a:pPr>
            <a:r>
              <a:rPr kumimoji="1" lang="en-US" altLang="zh-CN" sz="3793" b="1" kern="0" dirty="0">
                <a:solidFill>
                  <a:srgbClr val="455A64"/>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DNS</a:t>
            </a:r>
            <a:r>
              <a:rPr kumimoji="1" lang="en-US" altLang="zh-CN" sz="3793" b="1" kern="0" dirty="0">
                <a:solidFill>
                  <a:srgbClr val="C0504D"/>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 </a:t>
            </a:r>
            <a:r>
              <a:rPr kumimoji="1" lang="en-US" altLang="zh-CN" sz="3793" b="1" kern="0" dirty="0">
                <a:solidFill>
                  <a:srgbClr val="455A64"/>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Resolver</a:t>
            </a:r>
            <a:r>
              <a:rPr kumimoji="1" lang="en-US" altLang="zh-CN" sz="3793" b="1" kern="0" dirty="0">
                <a:solidFill>
                  <a:srgbClr val="C0504D"/>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 </a:t>
            </a:r>
            <a:r>
              <a:rPr kumimoji="1" lang="en-US" altLang="zh-CN" sz="3793" b="1" kern="0" dirty="0">
                <a:solidFill>
                  <a:srgbClr val="F78A52"/>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1.1.1.1</a:t>
            </a:r>
            <a:endParaRPr kumimoji="1" lang="zh-CN" altLang="en-US" sz="3251" b="1" kern="0" dirty="0">
              <a:solidFill>
                <a:srgbClr val="F78A52"/>
              </a:solidFill>
              <a:latin typeface="Bahnschrift" panose="020B0502040204020203" pitchFamily="34" charset="0"/>
              <a:ea typeface="Noto Sans S Chinese Thin" panose="020B0200000000000000" pitchFamily="34" charset="-122"/>
              <a:cs typeface="IRANYekanFN Black" panose="020B0506030804020204" pitchFamily="34" charset="-78"/>
              <a:sym typeface="+mn-ea"/>
            </a:endParaRPr>
          </a:p>
        </p:txBody>
      </p:sp>
      <p:sp>
        <p:nvSpPr>
          <p:cNvPr id="8" name="矩形 19">
            <a:extLst>
              <a:ext uri="{FF2B5EF4-FFF2-40B4-BE49-F238E27FC236}">
                <a16:creationId xmlns:a16="http://schemas.microsoft.com/office/drawing/2014/main" id="{A69695F3-63A0-40D9-8D8C-C6DD57A01774}"/>
              </a:ext>
            </a:extLst>
          </p:cNvPr>
          <p:cNvSpPr/>
          <p:nvPr/>
        </p:nvSpPr>
        <p:spPr>
          <a:xfrm>
            <a:off x="536525" y="1666444"/>
            <a:ext cx="11212342" cy="4311886"/>
          </a:xfrm>
          <a:prstGeom prst="rect">
            <a:avLst/>
          </a:prstGeom>
        </p:spPr>
        <p:txBody>
          <a:bodyPr wrap="square">
            <a:spAutoFit/>
          </a:bodyPr>
          <a:lstStyle/>
          <a:p>
            <a:pPr algn="justLow" defTabSz="1086709" rtl="1" fontAlgn="base">
              <a:lnSpc>
                <a:spcPts val="3657"/>
              </a:lnSpc>
            </a:pP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دلایل اصلی استفاده از</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DNS Resolver </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شخص-ثالث (</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third-party</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fa-IR" sz="1761" b="1" dirty="0">
                <a:solidFill>
                  <a:prstClr val="black">
                    <a:lumMod val="95000"/>
                    <a:lumOff val="5000"/>
                  </a:prstClr>
                </a:solidFill>
                <a:latin typeface="IRANYekanFN" panose="020B0506030804020204" pitchFamily="34" charset="-78"/>
                <a:ea typeface="微软雅黑"/>
                <a:cs typeface="IRANYekanFN" panose="020B0506030804020204" pitchFamily="34" charset="-78"/>
              </a:rPr>
              <a:t>بهبود امنیت </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و به دست آوردن </a:t>
            </a:r>
            <a:r>
              <a:rPr lang="fa-IR" sz="1761" b="1" dirty="0">
                <a:solidFill>
                  <a:prstClr val="black">
                    <a:lumMod val="95000"/>
                    <a:lumOff val="5000"/>
                  </a:prstClr>
                </a:solidFill>
                <a:latin typeface="IRANYekanFN" panose="020B0506030804020204" pitchFamily="34" charset="-78"/>
                <a:ea typeface="微软雅黑"/>
                <a:cs typeface="IRANYekanFN" panose="020B0506030804020204" pitchFamily="34" charset="-78"/>
              </a:rPr>
              <a:t>عملکرد سریعتر </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است.</a:t>
            </a:r>
            <a:b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br>
            <a:endPar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endParaRPr>
          </a:p>
          <a:p>
            <a:pPr algn="justLow" defTabSz="1086709" rtl="1" fontAlgn="base">
              <a:lnSpc>
                <a:spcPts val="3657"/>
              </a:lnSpc>
            </a:pPr>
            <a:r>
              <a:rPr lang="fa-IR" sz="1761" b="1" i="1" dirty="0">
                <a:solidFill>
                  <a:srgbClr val="C0504D">
                    <a:lumMod val="75000"/>
                  </a:srgbClr>
                </a:solidFill>
                <a:latin typeface="IRANYekanFN" panose="020B0506030804020204" pitchFamily="34" charset="-78"/>
                <a:ea typeface="微软雅黑"/>
                <a:cs typeface="IRANYekanFN" panose="020B0506030804020204" pitchFamily="34" charset="-78"/>
              </a:rPr>
              <a:t>از نظر امنیتی</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en-US" sz="1761" u="sng" dirty="0">
                <a:solidFill>
                  <a:prstClr val="black">
                    <a:lumMod val="75000"/>
                    <a:lumOff val="25000"/>
                  </a:prstClr>
                </a:solidFill>
                <a:latin typeface="IRANYekanFN" panose="020B0506030804020204" pitchFamily="34" charset="-78"/>
                <a:ea typeface="微软雅黑"/>
                <a:cs typeface="IRANYekanFN" panose="020B0506030804020204" pitchFamily="34" charset="-78"/>
              </a:rPr>
              <a:t>ISP</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ها همیشه از رمزگذاری قوی و مطمئنی در</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DNS </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خود استفاده </a:t>
            </a:r>
            <a:r>
              <a:rPr lang="fa-IR" sz="1761" b="1" dirty="0">
                <a:solidFill>
                  <a:prstClr val="black">
                    <a:lumMod val="85000"/>
                    <a:lumOff val="15000"/>
                  </a:prstClr>
                </a:solidFill>
                <a:latin typeface="IRANYekanFN" panose="020B0506030804020204" pitchFamily="34" charset="-78"/>
                <a:ea typeface="微软雅黑"/>
                <a:cs typeface="IRANYekanFN" panose="020B0506030804020204" pitchFamily="34" charset="-78"/>
              </a:rPr>
              <a:t>نمی‌کنند</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یا از پروتکل امنیتی</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DNSSEC</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پشتیبانی نمی‌کنند، که باعث می‌شود کوئری(</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Query</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DNS </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آنها در برابر نقض‌داده‌ها آسیب‌پذیر باشد و کاربران را در معرض تهدید قرار دهد.</a:t>
            </a:r>
          </a:p>
          <a:p>
            <a:pPr algn="justLow" defTabSz="1086709" rtl="1" fontAlgn="base">
              <a:lnSpc>
                <a:spcPts val="3657"/>
              </a:lnSpc>
            </a:pPr>
            <a:endPar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endParaRPr>
          </a:p>
          <a:p>
            <a:pPr algn="justLow" defTabSz="1086709" rtl="1" fontAlgn="base">
              <a:lnSpc>
                <a:spcPts val="3657"/>
              </a:lnSpc>
            </a:pPr>
            <a:r>
              <a:rPr lang="fa-IR" sz="1761" b="1" i="1" dirty="0">
                <a:solidFill>
                  <a:srgbClr val="C0504D">
                    <a:lumMod val="75000"/>
                  </a:srgbClr>
                </a:solidFill>
                <a:latin typeface="IRANYekanFN" panose="020B0506030804020204" pitchFamily="34" charset="-78"/>
                <a:ea typeface="微软雅黑"/>
                <a:cs typeface="IRANYekanFN" panose="020B0506030804020204" pitchFamily="34" charset="-78"/>
              </a:rPr>
              <a:t>از نظر عملکرد</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en-US" sz="1761" u="sng" dirty="0">
                <a:solidFill>
                  <a:prstClr val="black">
                    <a:lumMod val="75000"/>
                    <a:lumOff val="25000"/>
                  </a:prstClr>
                </a:solidFill>
                <a:latin typeface="IRANYekanFN" panose="020B0506030804020204" pitchFamily="34" charset="-78"/>
                <a:ea typeface="微软雅黑"/>
                <a:cs typeface="IRANYekanFN" panose="020B0506030804020204" pitchFamily="34" charset="-78"/>
              </a:rPr>
              <a:t>ISP</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ها ممکن است </a:t>
            </a:r>
            <a:r>
              <a:rPr lang="fa-IR" sz="1761" b="1" dirty="0">
                <a:solidFill>
                  <a:prstClr val="black"/>
                </a:solidFill>
                <a:latin typeface="IRANYekanFN" panose="020B0506030804020204" pitchFamily="34" charset="-78"/>
                <a:ea typeface="微软雅黑"/>
                <a:cs typeface="IRANYekanFN" panose="020B0506030804020204" pitchFamily="34" charset="-78"/>
              </a:rPr>
              <a:t>کند باشند </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و ممکن است در اثر استفاده زیاد </a:t>
            </a:r>
            <a:r>
              <a:rPr lang="fa-IR" sz="1761" b="1" dirty="0">
                <a:solidFill>
                  <a:prstClr val="black"/>
                </a:solidFill>
                <a:latin typeface="IRANYekanFN" panose="020B0506030804020204" pitchFamily="34" charset="-78"/>
                <a:ea typeface="微软雅黑"/>
                <a:cs typeface="IRANYekanFN" panose="020B0506030804020204" pitchFamily="34" charset="-78"/>
              </a:rPr>
              <a:t>از کار بیفتند</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در برخی موارد، مهاجمان عمداً نشانگرهای (</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recursors</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ISP</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را بیش‌از‌حد بارگذاری می‌کنند که منجر به حمله </a:t>
            </a:r>
            <a:r>
              <a:rPr lang="en-US" sz="1761" b="1" dirty="0">
                <a:solidFill>
                  <a:prstClr val="black"/>
                </a:solidFill>
                <a:latin typeface="IRANYekanFN" panose="020B0506030804020204" pitchFamily="34" charset="-78"/>
                <a:ea typeface="微软雅黑"/>
                <a:cs typeface="IRANYekanFN" panose="020B0506030804020204" pitchFamily="34" charset="-78"/>
              </a:rPr>
              <a:t>DDOS</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می‌شود.</a:t>
            </a:r>
          </a:p>
          <a:p>
            <a:pPr algn="justLow" defTabSz="1086709" rtl="1" fontAlgn="base">
              <a:lnSpc>
                <a:spcPts val="3657"/>
              </a:lnSpc>
            </a:pPr>
            <a:endPar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endParaRPr>
          </a:p>
        </p:txBody>
      </p:sp>
      <p:sp>
        <p:nvSpPr>
          <p:cNvPr id="12" name="矩形 19">
            <a:extLst>
              <a:ext uri="{FF2B5EF4-FFF2-40B4-BE49-F238E27FC236}">
                <a16:creationId xmlns:a16="http://schemas.microsoft.com/office/drawing/2014/main" id="{937E4B3D-61D5-4A20-8345-ECEA1E957D7A}"/>
              </a:ext>
            </a:extLst>
          </p:cNvPr>
          <p:cNvSpPr/>
          <p:nvPr/>
        </p:nvSpPr>
        <p:spPr>
          <a:xfrm>
            <a:off x="926664" y="990634"/>
            <a:ext cx="10822204" cy="542008"/>
          </a:xfrm>
          <a:prstGeom prst="rect">
            <a:avLst/>
          </a:prstGeom>
        </p:spPr>
        <p:txBody>
          <a:bodyPr wrap="square">
            <a:spAutoFit/>
          </a:bodyPr>
          <a:lstStyle/>
          <a:p>
            <a:pPr algn="just" defTabSz="1086709" rtl="1" fontAlgn="base">
              <a:lnSpc>
                <a:spcPts val="3657"/>
              </a:lnSpc>
            </a:pPr>
            <a:r>
              <a:rPr lang="fa-IR" sz="2438" b="1" dirty="0">
                <a:solidFill>
                  <a:srgbClr val="455A64"/>
                </a:solidFill>
                <a:latin typeface="IRANYekanFN Black" panose="020B0506030804020204" pitchFamily="34" charset="-78"/>
                <a:ea typeface="微软雅黑"/>
                <a:cs typeface="IRANYekanFN Black" panose="020B0506030804020204" pitchFamily="34" charset="-78"/>
              </a:rPr>
              <a:t>چرا بهتره که از 1.1.1.1 استفاده کنیم؟</a:t>
            </a:r>
            <a:endParaRPr lang="fa-IR" sz="2167" b="1" dirty="0">
              <a:solidFill>
                <a:srgbClr val="455A64"/>
              </a:solidFill>
              <a:latin typeface="IRANYekanFN Black" panose="020B0506030804020204" pitchFamily="34" charset="-78"/>
              <a:ea typeface="微软雅黑"/>
              <a:cs typeface="IRANYekanFN Black" panose="020B0506030804020204" pitchFamily="34" charset="-78"/>
            </a:endParaRPr>
          </a:p>
        </p:txBody>
      </p:sp>
    </p:spTree>
    <p:custDataLst>
      <p:tags r:id="rId1"/>
    </p:custDataLst>
    <p:extLst>
      <p:ext uri="{BB962C8B-B14F-4D97-AF65-F5344CB8AC3E}">
        <p14:creationId xmlns:p14="http://schemas.microsoft.com/office/powerpoint/2010/main" val="1688159467"/>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xmlns:a14="http://schemas.microsoft.com/office/drawing/2010/main">
      <p:transition spd="med" advTm="10264">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51ADE1-97C7-4AE0-845B-A1EE61FBB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 y="394406"/>
            <a:ext cx="12201928" cy="6069188"/>
          </a:xfrm>
          <a:prstGeom prst="rect">
            <a:avLst/>
          </a:prstGeom>
        </p:spPr>
      </p:pic>
    </p:spTree>
    <p:custDataLst>
      <p:tags r:id="rId1"/>
    </p:custDataLst>
    <p:extLst>
      <p:ext uri="{BB962C8B-B14F-4D97-AF65-F5344CB8AC3E}">
        <p14:creationId xmlns:p14="http://schemas.microsoft.com/office/powerpoint/2010/main" val="3014536617"/>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xmlns:a14="http://schemas.microsoft.com/office/drawing/2010/main">
      <p:transition spd="med" advTm="10264">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EF1444-E09A-4B61-8A30-7683AB9B6E5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13356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98368" y="223893"/>
            <a:ext cx="491731" cy="687902"/>
          </a:xfrm>
          <a:prstGeom prst="rect">
            <a:avLst/>
          </a:prstGeom>
        </p:spPr>
      </p:pic>
      <p:sp>
        <p:nvSpPr>
          <p:cNvPr id="29" name="Rectangle 36"/>
          <p:cNvSpPr/>
          <p:nvPr/>
        </p:nvSpPr>
        <p:spPr>
          <a:xfrm>
            <a:off x="-536356" y="314826"/>
            <a:ext cx="5801540" cy="675859"/>
          </a:xfrm>
          <a:prstGeom prst="rect">
            <a:avLst/>
          </a:prstGeom>
          <a:noFill/>
        </p:spPr>
        <p:txBody>
          <a:bodyPr wrap="square" lIns="91281" tIns="45641" rIns="91281" bIns="45641">
            <a:spAutoFit/>
          </a:bodyPr>
          <a:lstStyle/>
          <a:p>
            <a:pPr algn="r" defTabSz="609404" rtl="1">
              <a:defRPr/>
            </a:pPr>
            <a:r>
              <a:rPr kumimoji="1" lang="en-US" altLang="zh-CN" sz="3522" b="1" kern="0" dirty="0">
                <a:solidFill>
                  <a:srgbClr val="3E3E3E"/>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CLOUDFLARE</a:t>
            </a:r>
            <a:r>
              <a:rPr kumimoji="1" lang="en-US" altLang="zh-CN" sz="3793" b="1" kern="0" dirty="0">
                <a:solidFill>
                  <a:srgbClr val="455A64"/>
                </a:solidFill>
                <a:latin typeface="Bahnschrift" panose="020B0502040204020203" pitchFamily="34" charset="0"/>
                <a:ea typeface="Noto Sans S Chinese Thin" panose="020B0200000000000000" pitchFamily="34" charset="-122"/>
                <a:cs typeface="IRANYekanFN Black" panose="020B0506030804020204" pitchFamily="34" charset="-78"/>
                <a:sym typeface="+mn-ea"/>
              </a:rPr>
              <a:t> </a:t>
            </a:r>
            <a:r>
              <a:rPr kumimoji="1" lang="en-US" altLang="zh-CN" sz="3793" b="1" kern="0" dirty="0">
                <a:gradFill>
                  <a:gsLst>
                    <a:gs pos="69000">
                      <a:srgbClr val="E81069"/>
                    </a:gs>
                    <a:gs pos="81000">
                      <a:srgbClr val="05AEA2"/>
                    </a:gs>
                    <a:gs pos="57000">
                      <a:srgbClr val="F7682F"/>
                    </a:gs>
                    <a:gs pos="45000">
                      <a:srgbClr val="FFBC24"/>
                    </a:gs>
                    <a:gs pos="32000">
                      <a:srgbClr val="1C6E9D"/>
                    </a:gs>
                    <a:gs pos="20000">
                      <a:srgbClr val="C255A2"/>
                    </a:gs>
                  </a:gsLst>
                  <a:lin ang="5400000" scaled="1"/>
                </a:gradFill>
                <a:latin typeface="Bahnschrift" panose="020B0502040204020203" pitchFamily="34" charset="0"/>
                <a:ea typeface="Noto Sans S Chinese Thin" panose="020B0200000000000000" pitchFamily="34" charset="-122"/>
                <a:cs typeface="IRANYekanFN Black" panose="020B0506030804020204" pitchFamily="34" charset="-78"/>
                <a:sym typeface="+mn-ea"/>
              </a:rPr>
              <a:t>WARP</a:t>
            </a:r>
            <a:endParaRPr kumimoji="1" lang="zh-CN" altLang="en-US" sz="3793" b="1" kern="0" dirty="0">
              <a:gradFill>
                <a:gsLst>
                  <a:gs pos="69000">
                    <a:srgbClr val="E81069"/>
                  </a:gs>
                  <a:gs pos="81000">
                    <a:srgbClr val="05AEA2"/>
                  </a:gs>
                  <a:gs pos="57000">
                    <a:srgbClr val="F7682F"/>
                  </a:gs>
                  <a:gs pos="45000">
                    <a:srgbClr val="FFBC24"/>
                  </a:gs>
                  <a:gs pos="32000">
                    <a:srgbClr val="1C6E9D"/>
                  </a:gs>
                  <a:gs pos="20000">
                    <a:srgbClr val="C255A2"/>
                  </a:gs>
                </a:gsLst>
                <a:lin ang="5400000" scaled="1"/>
              </a:gradFill>
              <a:latin typeface="Bahnschrift" panose="020B0502040204020203" pitchFamily="34" charset="0"/>
              <a:ea typeface="Noto Sans S Chinese Thin" panose="020B0200000000000000" pitchFamily="34" charset="-122"/>
              <a:cs typeface="IRANYekanFN Black" panose="020B0506030804020204" pitchFamily="34" charset="-78"/>
              <a:sym typeface="+mn-ea"/>
            </a:endParaRPr>
          </a:p>
        </p:txBody>
      </p:sp>
      <p:sp>
        <p:nvSpPr>
          <p:cNvPr id="8" name="矩形 19">
            <a:extLst>
              <a:ext uri="{FF2B5EF4-FFF2-40B4-BE49-F238E27FC236}">
                <a16:creationId xmlns:a16="http://schemas.microsoft.com/office/drawing/2014/main" id="{A69695F3-63A0-40D9-8D8C-C6DD57A01774}"/>
              </a:ext>
            </a:extLst>
          </p:cNvPr>
          <p:cNvSpPr/>
          <p:nvPr/>
        </p:nvSpPr>
        <p:spPr>
          <a:xfrm>
            <a:off x="537010" y="1641194"/>
            <a:ext cx="11212342" cy="1464953"/>
          </a:xfrm>
          <a:prstGeom prst="rect">
            <a:avLst/>
          </a:prstGeom>
        </p:spPr>
        <p:txBody>
          <a:bodyPr wrap="square">
            <a:spAutoFit/>
          </a:bodyPr>
          <a:lstStyle/>
          <a:p>
            <a:pPr algn="justLow" defTabSz="1086709" rtl="1" fontAlgn="base">
              <a:lnSpc>
                <a:spcPts val="3657"/>
              </a:lnSpc>
            </a:pP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برنامه‌ای که با هدف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حفظ حریم شخصی کاربران </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اینترنت به گونه‌ای عمل میکند که چند لایه امنیتی قوی بر روی پروتکل ها و مکانیزم‌های خود اعمال کرده است که شامل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رمزنگاری عمیق</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ثبت نشدن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LOG</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های فعالیت کاربر</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جلوگیری از شنود و سرقت اطلاعات</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و ... است.</a:t>
            </a:r>
          </a:p>
        </p:txBody>
      </p:sp>
      <p:sp>
        <p:nvSpPr>
          <p:cNvPr id="12" name="矩形 19">
            <a:extLst>
              <a:ext uri="{FF2B5EF4-FFF2-40B4-BE49-F238E27FC236}">
                <a16:creationId xmlns:a16="http://schemas.microsoft.com/office/drawing/2014/main" id="{937E4B3D-61D5-4A20-8345-ECEA1E957D7A}"/>
              </a:ext>
            </a:extLst>
          </p:cNvPr>
          <p:cNvSpPr/>
          <p:nvPr/>
        </p:nvSpPr>
        <p:spPr>
          <a:xfrm>
            <a:off x="907288" y="990634"/>
            <a:ext cx="10822204" cy="542008"/>
          </a:xfrm>
          <a:prstGeom prst="rect">
            <a:avLst/>
          </a:prstGeom>
        </p:spPr>
        <p:txBody>
          <a:bodyPr wrap="square">
            <a:spAutoFit/>
          </a:bodyPr>
          <a:lstStyle/>
          <a:p>
            <a:pPr algn="just" defTabSz="1086709" rtl="1" fontAlgn="base">
              <a:lnSpc>
                <a:spcPts val="3657"/>
              </a:lnSpc>
            </a:pPr>
            <a:r>
              <a:rPr lang="en-US" sz="2438" b="1" dirty="0">
                <a:solidFill>
                  <a:srgbClr val="455A64"/>
                </a:solidFill>
                <a:latin typeface="IRANYekanFN Black" panose="020B0506030804020204" pitchFamily="34" charset="-78"/>
                <a:ea typeface="微软雅黑"/>
                <a:cs typeface="IRANYekanFN Black" panose="020B0506030804020204" pitchFamily="34" charset="-78"/>
              </a:rPr>
              <a:t>Cloudflare WARP</a:t>
            </a:r>
            <a:r>
              <a:rPr lang="fa-IR" sz="2438" b="1" dirty="0">
                <a:solidFill>
                  <a:srgbClr val="455A64"/>
                </a:solidFill>
                <a:latin typeface="IRANYekanFN Black" panose="020B0506030804020204" pitchFamily="34" charset="-78"/>
                <a:ea typeface="微软雅黑"/>
                <a:cs typeface="IRANYekanFN Black" panose="020B0506030804020204" pitchFamily="34" charset="-78"/>
              </a:rPr>
              <a:t> چیست؟</a:t>
            </a:r>
            <a:endParaRPr lang="fa-IR" sz="2167" b="1" dirty="0">
              <a:solidFill>
                <a:srgbClr val="455A64"/>
              </a:solidFill>
              <a:latin typeface="IRANYekanFN Black" panose="020B0506030804020204" pitchFamily="34" charset="-78"/>
              <a:ea typeface="微软雅黑"/>
              <a:cs typeface="IRANYekanFN Black" panose="020B0506030804020204" pitchFamily="34" charset="-78"/>
            </a:endParaRPr>
          </a:p>
        </p:txBody>
      </p:sp>
      <p:pic>
        <p:nvPicPr>
          <p:cNvPr id="3" name="Picture 2">
            <a:extLst>
              <a:ext uri="{FF2B5EF4-FFF2-40B4-BE49-F238E27FC236}">
                <a16:creationId xmlns:a16="http://schemas.microsoft.com/office/drawing/2014/main" id="{0807A1A8-D734-4B45-8C1F-20A2C1959E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634" y="4364416"/>
            <a:ext cx="4492949" cy="2243297"/>
          </a:xfrm>
          <a:prstGeom prst="rect">
            <a:avLst/>
          </a:prstGeom>
        </p:spPr>
      </p:pic>
      <p:sp>
        <p:nvSpPr>
          <p:cNvPr id="10" name="矩形 19">
            <a:extLst>
              <a:ext uri="{FF2B5EF4-FFF2-40B4-BE49-F238E27FC236}">
                <a16:creationId xmlns:a16="http://schemas.microsoft.com/office/drawing/2014/main" id="{8521E486-82AB-4110-9C34-1313023EFC9C}"/>
              </a:ext>
            </a:extLst>
          </p:cNvPr>
          <p:cNvSpPr/>
          <p:nvPr/>
        </p:nvSpPr>
        <p:spPr>
          <a:xfrm>
            <a:off x="537010" y="2980951"/>
            <a:ext cx="11212342" cy="3362908"/>
          </a:xfrm>
          <a:prstGeom prst="rect">
            <a:avLst/>
          </a:prstGeom>
        </p:spPr>
        <p:txBody>
          <a:bodyPr wrap="square">
            <a:spAutoFit/>
          </a:bodyPr>
          <a:lstStyle/>
          <a:p>
            <a:pPr algn="justLow" defTabSz="1086709" rtl="1" fontAlgn="base">
              <a:lnSpc>
                <a:spcPts val="3657"/>
              </a:lnSpc>
            </a:pP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در کنار اون، این سرویس به عنوان یک دور زننده فیلتر</a:t>
            </a:r>
            <a:r>
              <a:rPr lang="en-US"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(VPN) </a:t>
            </a:r>
            <a:r>
              <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rPr>
              <a:t> عمل میکنه و توانایی دور زدن سیستم فیلترینگ ایران رو داره !</a:t>
            </a:r>
          </a:p>
          <a:p>
            <a:pPr algn="justLow" defTabSz="1086709" rtl="1" fontAlgn="base">
              <a:lnSpc>
                <a:spcPts val="3657"/>
              </a:lnSpc>
            </a:pPr>
            <a:endPar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endParaRPr>
          </a:p>
          <a:p>
            <a:pPr algn="justLow" defTabSz="1086709" rtl="1" fontAlgn="base">
              <a:lnSpc>
                <a:spcPts val="3657"/>
              </a:lnSpc>
            </a:pPr>
            <a:endPar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endParaRPr>
          </a:p>
          <a:p>
            <a:pPr algn="justLow" defTabSz="1086709" rtl="1" fontAlgn="base">
              <a:lnSpc>
                <a:spcPts val="3657"/>
              </a:lnSpc>
            </a:pPr>
            <a:endPar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endParaRPr>
          </a:p>
          <a:p>
            <a:pPr algn="justLow" defTabSz="1086709" rtl="1" fontAlgn="base">
              <a:lnSpc>
                <a:spcPts val="3657"/>
              </a:lnSpc>
            </a:pPr>
            <a:endPar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endParaRPr>
          </a:p>
          <a:p>
            <a:pPr algn="justLow" defTabSz="1086709" rtl="1" fontAlgn="base">
              <a:lnSpc>
                <a:spcPts val="3657"/>
              </a:lnSpc>
            </a:pPr>
            <a:endParaRPr lang="fa-IR" sz="1761" dirty="0">
              <a:solidFill>
                <a:prstClr val="black">
                  <a:lumMod val="75000"/>
                  <a:lumOff val="25000"/>
                </a:prstClr>
              </a:solidFill>
              <a:latin typeface="IRANYekanFN" panose="020B0506030804020204" pitchFamily="34" charset="-78"/>
              <a:ea typeface="微软雅黑"/>
              <a:cs typeface="IRANYekanFN" panose="020B0506030804020204" pitchFamily="34" charset="-78"/>
            </a:endParaRPr>
          </a:p>
        </p:txBody>
      </p:sp>
      <p:sp>
        <p:nvSpPr>
          <p:cNvPr id="11" name="矩形 19">
            <a:extLst>
              <a:ext uri="{FF2B5EF4-FFF2-40B4-BE49-F238E27FC236}">
                <a16:creationId xmlns:a16="http://schemas.microsoft.com/office/drawing/2014/main" id="{CBB666B5-B3E4-4964-8AA7-F56D1F6B9758}"/>
              </a:ext>
            </a:extLst>
          </p:cNvPr>
          <p:cNvSpPr/>
          <p:nvPr/>
        </p:nvSpPr>
        <p:spPr>
          <a:xfrm>
            <a:off x="979659" y="6270900"/>
            <a:ext cx="11212342" cy="505523"/>
          </a:xfrm>
          <a:prstGeom prst="rect">
            <a:avLst/>
          </a:prstGeom>
        </p:spPr>
        <p:txBody>
          <a:bodyPr wrap="square">
            <a:spAutoFit/>
          </a:bodyPr>
          <a:lstStyle/>
          <a:p>
            <a:pPr algn="justLow" defTabSz="1086709" rtl="1" fontAlgn="base">
              <a:lnSpc>
                <a:spcPts val="3657"/>
              </a:lnSpc>
            </a:pPr>
            <a:r>
              <a:rPr lang="fa-IR" sz="1490" dirty="0">
                <a:solidFill>
                  <a:prstClr val="black">
                    <a:lumMod val="75000"/>
                    <a:lumOff val="25000"/>
                  </a:prstClr>
                </a:solidFill>
                <a:latin typeface="IRANYekanFN" panose="020B0506030804020204" pitchFamily="34" charset="-78"/>
                <a:ea typeface="微软雅黑"/>
                <a:cs typeface="IRANYekanFN" panose="020B0506030804020204" pitchFamily="34" charset="-78"/>
              </a:rPr>
              <a:t>برای دیدن اطلاعات بیشتر به </a:t>
            </a:r>
            <a:r>
              <a:rPr lang="fa-IR" sz="1490" b="1" dirty="0">
                <a:solidFill>
                  <a:srgbClr val="0099C6"/>
                </a:solidFill>
                <a:latin typeface="IRANYekanFN" panose="020B0506030804020204" pitchFamily="34" charset="-78"/>
                <a:ea typeface="微软雅黑"/>
                <a:cs typeface="IRANYekanFN" panose="020B0506030804020204" pitchFamily="34" charset="-78"/>
                <a:hlinkClick r:id="rId7">
                  <a:extLst>
                    <a:ext uri="{A12FA001-AC4F-418D-AE19-62706E023703}">
                      <ahyp:hlinkClr xmlns:ahyp="http://schemas.microsoft.com/office/drawing/2018/hyperlinkcolor" val="tx"/>
                    </a:ext>
                  </a:extLst>
                </a:hlinkClick>
              </a:rPr>
              <a:t>این لینک</a:t>
            </a:r>
            <a:r>
              <a:rPr lang="fa-IR" sz="1490"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fa-IR" sz="1490" dirty="0">
                <a:solidFill>
                  <a:prstClr val="black">
                    <a:lumMod val="75000"/>
                    <a:lumOff val="25000"/>
                  </a:prstClr>
                </a:solidFill>
                <a:latin typeface="IRANYekanFN" panose="020B0506030804020204" pitchFamily="34" charset="-78"/>
                <a:ea typeface="微软雅黑"/>
                <a:cs typeface="IRANYekanFN" panose="020B0506030804020204" pitchFamily="34" charset="-78"/>
              </a:rPr>
              <a:t>مراجعه نمایید.</a:t>
            </a:r>
          </a:p>
        </p:txBody>
      </p:sp>
    </p:spTree>
    <p:custDataLst>
      <p:tags r:id="rId1"/>
    </p:custDataLst>
    <p:extLst>
      <p:ext uri="{BB962C8B-B14F-4D97-AF65-F5344CB8AC3E}">
        <p14:creationId xmlns:p14="http://schemas.microsoft.com/office/powerpoint/2010/main" val="132862375"/>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xmlns:a14="http://schemas.microsoft.com/office/drawing/2010/main">
      <p:transition spd="med" advTm="10264">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52B3-B3C0-3C89-A861-6645F6ECF686}"/>
              </a:ext>
            </a:extLst>
          </p:cNvPr>
          <p:cNvSpPr>
            <a:spLocks noGrp="1"/>
          </p:cNvSpPr>
          <p:nvPr>
            <p:ph type="title"/>
          </p:nvPr>
        </p:nvSpPr>
        <p:spPr>
          <a:xfrm>
            <a:off x="1024199" y="175069"/>
            <a:ext cx="10972801" cy="1137848"/>
          </a:xfrm>
        </p:spPr>
        <p:txBody>
          <a:bodyPr/>
          <a:lstStyle/>
          <a:p>
            <a:pPr algn="l"/>
            <a:r>
              <a:rPr kumimoji="1" lang="en-US"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DNS</a:t>
            </a:r>
            <a:r>
              <a:rPr kumimoji="1" lang="en-US" sz="2438" b="1" kern="0" dirty="0">
                <a:latin typeface="IRANYekanFN Black" panose="020B0506030804020204" pitchFamily="34" charset="-78"/>
                <a:ea typeface="Noto Sans S Chinese Thin" panose="020B0200000000000000" pitchFamily="34" charset="-122"/>
                <a:cs typeface="IRANYekanFN Black" panose="020B0506030804020204" pitchFamily="34" charset="-78"/>
              </a:rPr>
              <a:t> </a:t>
            </a:r>
            <a:r>
              <a:rPr kumimoji="1" lang="en-US"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t>Record</a:t>
            </a:r>
            <a:endParaRPr kumimoji="1" lang="en-US" sz="2438" b="1" kern="0" dirty="0">
              <a:latin typeface="IRANYekanFN Black" panose="020B0506030804020204" pitchFamily="34" charset="-78"/>
              <a:ea typeface="Noto Sans S Chinese Thin" panose="020B0200000000000000" pitchFamily="34" charset="-122"/>
              <a:cs typeface="IRANYekanFN Black" panose="020B0506030804020204" pitchFamily="34" charset="-78"/>
            </a:endParaRPr>
          </a:p>
        </p:txBody>
      </p:sp>
      <p:sp>
        <p:nvSpPr>
          <p:cNvPr id="3" name="Content Placeholder 2">
            <a:extLst>
              <a:ext uri="{FF2B5EF4-FFF2-40B4-BE49-F238E27FC236}">
                <a16:creationId xmlns:a16="http://schemas.microsoft.com/office/drawing/2014/main" id="{7976FEED-FC39-7478-0D40-2A316D0ECFAD}"/>
              </a:ext>
            </a:extLst>
          </p:cNvPr>
          <p:cNvSpPr>
            <a:spLocks noGrp="1"/>
          </p:cNvSpPr>
          <p:nvPr>
            <p:ph idx="1"/>
          </p:nvPr>
        </p:nvSpPr>
        <p:spPr>
          <a:xfrm>
            <a:off x="609600" y="1088168"/>
            <a:ext cx="10972801" cy="4505565"/>
          </a:xfrm>
        </p:spPr>
        <p:txBody>
          <a:bodyPr>
            <a:normAutofit/>
          </a:bodyPr>
          <a:lstStyle/>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رکوردهای</a:t>
            </a:r>
            <a:r>
              <a:rPr lang="en-US" sz="2709" dirty="0"/>
              <a:t>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با نام مستعار فایل‌های منطقه دستورالعمل‌هایی هستند که در سرورهای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معتبر زندگی می‌کنند و اطلاعاتی درباره یک دامنه از جمله آدرس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مرتبط با آن دامنه و نحوه رسیدگی به درخواست‌ها برای آن دامنه ارائه می‌دهند. این رکوردها شامل یک سری فایل متنی است که به صورت دستور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نوشته شده است. نحو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فقط یک رشته از کاراکترها است که به عنوان دستوراتی استفاده می شود که به سرور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می گوید چه کاری انجام دهد. تمام رکوردهای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همچنین دارای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TTL"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 هستند که مخفف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time-to-live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است و نشان می‌دهد که سرور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هر چند وقت یکبار آن رکورد را تازه‌سازی می‌کند.</a:t>
            </a:r>
          </a:p>
          <a:p>
            <a:pPr marL="0" indent="0" algn="r" rtl="1">
              <a:lnSpc>
                <a:spcPct val="150000"/>
              </a:lnSpc>
              <a:buNone/>
            </a:pPr>
            <a:r>
              <a:rPr kumimoji="1" lang="en-US" sz="1490"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Nameserver (NS)</a:t>
            </a:r>
            <a:endParaRPr lang="fa-IR"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بدون رکوردهای سرور نام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یک وب سایت کار نمی کند.</a:t>
            </a: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رکورد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NS</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توسط سرور دامنه سطح بالا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TLD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ذخیره می شود.</a:t>
            </a: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بیش از 1000 سرور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TLD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وجود دارد. یکی برای دامنه های</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.com</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دیگری برای دامنه 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gov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و غیره وجود دارد.</a:t>
            </a: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می توانید رکورد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خود را با شرکتی که دامنه خود را از آن خریداری کرده اید (که به عنوان ثبت کننده دامنه شما نیز شناخته می شود) به روز کنید. سپس ثبت کننده دامنه سرور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TLD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را به روز می کند.</a:t>
            </a:r>
            <a:endParaRPr lang="en-US" sz="1490" b="1" dirty="0">
              <a:solidFill>
                <a:schemeClr val="tx1">
                  <a:lumMod val="65000"/>
                  <a:lumOff val="35000"/>
                </a:schemeClr>
              </a:solidFill>
              <a:latin typeface="IRANYekanFN" panose="020B0506030804020204" pitchFamily="34" charset="-78"/>
              <a:cs typeface="IRANYekanFN" panose="020B0506030804020204" pitchFamily="34" charset="-78"/>
            </a:endParaRPr>
          </a:p>
        </p:txBody>
      </p:sp>
      <p:pic>
        <p:nvPicPr>
          <p:cNvPr id="4" name="图片 6">
            <a:extLst>
              <a:ext uri="{FF2B5EF4-FFF2-40B4-BE49-F238E27FC236}">
                <a16:creationId xmlns:a16="http://schemas.microsoft.com/office/drawing/2014/main" id="{0CACD839-2B5C-79CD-A0CD-C7DDE6CCC6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9459551">
            <a:off x="495904" y="219453"/>
            <a:ext cx="491731" cy="687902"/>
          </a:xfrm>
          <a:prstGeom prst="rect">
            <a:avLst/>
          </a:prstGeom>
        </p:spPr>
      </p:pic>
    </p:spTree>
    <p:extLst>
      <p:ext uri="{BB962C8B-B14F-4D97-AF65-F5344CB8AC3E}">
        <p14:creationId xmlns:p14="http://schemas.microsoft.com/office/powerpoint/2010/main" val="54151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98368" y="223893"/>
            <a:ext cx="491731" cy="687902"/>
          </a:xfrm>
          <a:prstGeom prst="rect">
            <a:avLst/>
          </a:prstGeom>
        </p:spPr>
      </p:pic>
      <p:sp>
        <p:nvSpPr>
          <p:cNvPr id="29" name="Rectangle 36"/>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pic>
        <p:nvPicPr>
          <p:cNvPr id="16" name="Picture 15">
            <a:extLst>
              <a:ext uri="{FF2B5EF4-FFF2-40B4-BE49-F238E27FC236}">
                <a16:creationId xmlns:a16="http://schemas.microsoft.com/office/drawing/2014/main" id="{C02124A6-FA51-4CB8-9562-41F80A467E4C}"/>
              </a:ext>
            </a:extLst>
          </p:cNvPr>
          <p:cNvPicPr>
            <a:picLocks noChangeAspect="1"/>
          </p:cNvPicPr>
          <p:nvPr/>
        </p:nvPicPr>
        <p:blipFill>
          <a:blip r:embed="rId6"/>
          <a:stretch>
            <a:fillRect/>
          </a:stretch>
        </p:blipFill>
        <p:spPr>
          <a:xfrm>
            <a:off x="4413656" y="5649425"/>
            <a:ext cx="925865" cy="618858"/>
          </a:xfrm>
          <a:prstGeom prst="rect">
            <a:avLst/>
          </a:prstGeom>
        </p:spPr>
      </p:pic>
      <p:sp>
        <p:nvSpPr>
          <p:cNvPr id="7" name="矩形 19">
            <a:extLst>
              <a:ext uri="{FF2B5EF4-FFF2-40B4-BE49-F238E27FC236}">
                <a16:creationId xmlns:a16="http://schemas.microsoft.com/office/drawing/2014/main" id="{8CC0CA39-8F70-42D7-B05C-0F1CFBA06B25}"/>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رکورد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a:t>
            </a: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 : </a:t>
            </a:r>
          </a:p>
        </p:txBody>
      </p:sp>
      <p:sp>
        <p:nvSpPr>
          <p:cNvPr id="8" name="矩形 19">
            <a:extLst>
              <a:ext uri="{FF2B5EF4-FFF2-40B4-BE49-F238E27FC236}">
                <a16:creationId xmlns:a16="http://schemas.microsoft.com/office/drawing/2014/main" id="{A69695F3-63A0-40D9-8D8C-C6DD57A01774}"/>
              </a:ext>
            </a:extLst>
          </p:cNvPr>
          <p:cNvSpPr/>
          <p:nvPr/>
        </p:nvSpPr>
        <p:spPr>
          <a:xfrm>
            <a:off x="829129" y="1770912"/>
            <a:ext cx="10822204" cy="990464"/>
          </a:xfrm>
          <a:prstGeom prst="rect">
            <a:avLst/>
          </a:prstGeom>
        </p:spPr>
        <p:txBody>
          <a:bodyPr wrap="square">
            <a:spAutoFit/>
          </a:bodyPr>
          <a:lstStyle/>
          <a:p>
            <a:pPr algn="just"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دستورالعمل‌هایی هستند که در سرورهای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معتبر (</a:t>
            </a:r>
            <a:r>
              <a:rPr lang="en-US" sz="1761" b="1" dirty="0">
                <a:solidFill>
                  <a:srgbClr val="C0504D"/>
                </a:solidFill>
                <a:latin typeface="IRANYekanFN" panose="020B0506030804020204" pitchFamily="34" charset="-78"/>
                <a:ea typeface="微软雅黑"/>
                <a:cs typeface="IRANYekanFN" panose="020B0506030804020204" pitchFamily="34" charset="-78"/>
              </a:rPr>
              <a:t>Authoritative DNS Servers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زندگی می‌کنند و اطلاعاتی درباره یک دامنه از جمله آدرس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مرتبط با آن دامنه و نحوه رسیدگی به درخواست‌ها را برای آن دامنه ارائه می‌کنند.</a:t>
            </a:r>
          </a:p>
        </p:txBody>
      </p:sp>
      <p:sp>
        <p:nvSpPr>
          <p:cNvPr id="9" name="矩形 19">
            <a:extLst>
              <a:ext uri="{FF2B5EF4-FFF2-40B4-BE49-F238E27FC236}">
                <a16:creationId xmlns:a16="http://schemas.microsoft.com/office/drawing/2014/main" id="{1051876E-F64F-4943-B360-1DC422110938}"/>
              </a:ext>
            </a:extLst>
          </p:cNvPr>
          <p:cNvSpPr/>
          <p:nvPr/>
        </p:nvSpPr>
        <p:spPr>
          <a:xfrm>
            <a:off x="1899188" y="2919068"/>
            <a:ext cx="9730006" cy="531620"/>
          </a:xfrm>
          <a:prstGeom prst="rect">
            <a:avLst/>
          </a:prstGeom>
        </p:spPr>
        <p:txBody>
          <a:bodyPr wrap="square">
            <a:spAutoFit/>
          </a:bodyPr>
          <a:lstStyle/>
          <a:p>
            <a:pPr algn="just" defTabSz="1086709" rtl="1" fontAlgn="base">
              <a:lnSpc>
                <a:spcPts val="3657"/>
              </a:lnSpc>
            </a:pP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رکوردهای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a:t>
            </a: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 شامل چه چیزهایی می‌شوند؟</a:t>
            </a:r>
          </a:p>
        </p:txBody>
      </p:sp>
      <p:sp>
        <p:nvSpPr>
          <p:cNvPr id="10" name="矩形 19">
            <a:extLst>
              <a:ext uri="{FF2B5EF4-FFF2-40B4-BE49-F238E27FC236}">
                <a16:creationId xmlns:a16="http://schemas.microsoft.com/office/drawing/2014/main" id="{02EB68C5-8568-40D0-80F4-78F84928A532}"/>
              </a:ext>
            </a:extLst>
          </p:cNvPr>
          <p:cNvSpPr/>
          <p:nvPr/>
        </p:nvSpPr>
        <p:spPr>
          <a:xfrm>
            <a:off x="829129" y="3759564"/>
            <a:ext cx="10822204" cy="2372252"/>
          </a:xfrm>
          <a:prstGeom prst="rect">
            <a:avLst/>
          </a:prstGeom>
        </p:spPr>
        <p:txBody>
          <a:bodyPr wrap="square">
            <a:spAutoFit/>
          </a:bodyPr>
          <a:lstStyle/>
          <a:p>
            <a:pPr marL="387048" indent="-387048" algn="just" defTabSz="1086709" rtl="1" fontAlgn="base">
              <a:lnSpc>
                <a:spcPts val="2980"/>
              </a:lnSpc>
              <a:buFont typeface="Arial" panose="020B0604020202020204" pitchFamily="34" charset="0"/>
              <a:buChar char="•"/>
            </a:pPr>
            <a:r>
              <a:rPr lang="en-US" sz="1761" b="1" dirty="0">
                <a:solidFill>
                  <a:srgbClr val="C0504D"/>
                </a:solidFill>
                <a:latin typeface="IRANYekanFN" panose="020B0506030804020204" pitchFamily="34" charset="-78"/>
                <a:ea typeface="微软雅黑"/>
                <a:cs typeface="IRANYekanFN" panose="020B0506030804020204" pitchFamily="34" charset="-78"/>
              </a:rPr>
              <a:t>DNS Syntax</a:t>
            </a:r>
            <a:r>
              <a:rPr lang="fa-IR" sz="1761" b="1" dirty="0">
                <a:solidFill>
                  <a:srgbClr val="C0504D"/>
                </a:solidFill>
                <a:latin typeface="IRANYekanFN" panose="020B0506030804020204" pitchFamily="34" charset="-78"/>
                <a:ea typeface="微软雅黑"/>
                <a:cs typeface="IRANYekanFN" panose="020B0506030804020204" pitchFamily="34" charset="-78"/>
              </a:rPr>
              <a:t>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a:t>
            </a:r>
            <a:r>
              <a:rPr lang="fa-IR" sz="1761" b="1" dirty="0">
                <a:solidFill>
                  <a:srgbClr val="C0504D"/>
                </a:solidFill>
                <a:latin typeface="IRANYekanFN" panose="020B0506030804020204" pitchFamily="34" charset="-78"/>
                <a:ea typeface="微软雅黑"/>
                <a:cs typeface="IRANYekanFN" panose="020B0506030804020204" pitchFamily="34" charset="-78"/>
              </a:rPr>
              <a:t>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این رکوردها شامل یکسری کاراکترها است که به عنوان دستوراتی استفاده می‌شود که به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سرور</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می‌گوید چه کاری را انجام دهد.</a:t>
            </a:r>
          </a:p>
          <a:p>
            <a:pPr marL="387048" indent="-387048" algn="just" defTabSz="1086709" rtl="1" fontAlgn="base">
              <a:lnSpc>
                <a:spcPts val="2980"/>
              </a:lnSpc>
              <a:buFont typeface="Arial" panose="020B0604020202020204" pitchFamily="34" charset="0"/>
              <a:buChar char="•"/>
            </a:pPr>
            <a:endPar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endParaRPr>
          </a:p>
          <a:p>
            <a:pPr algn="just" defTabSz="1086709" rtl="1" fontAlgn="base">
              <a:lnSpc>
                <a:spcPts val="2980"/>
              </a:lnSpc>
            </a:pPr>
            <a:endPar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endParaRPr>
          </a:p>
          <a:p>
            <a:pPr marL="387048" indent="-387048" algn="just" defTabSz="1086709" rtl="1" fontAlgn="base">
              <a:lnSpc>
                <a:spcPts val="2980"/>
              </a:lnSpc>
              <a:buFont typeface="Arial" panose="020B0604020202020204" pitchFamily="34" charset="0"/>
              <a:buChar char="•"/>
            </a:pPr>
            <a:r>
              <a:rPr lang="en-US" sz="1761" b="1" dirty="0">
                <a:solidFill>
                  <a:srgbClr val="C0504D"/>
                </a:solidFill>
                <a:latin typeface="IRANYekanFN" panose="020B0506030804020204" pitchFamily="34" charset="-78"/>
                <a:ea typeface="微软雅黑"/>
                <a:cs typeface="IRANYekanFN" panose="020B0506030804020204" pitchFamily="34" charset="-78"/>
              </a:rPr>
              <a:t>TTL</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a:t>
            </a:r>
            <a:r>
              <a:rPr lang="en-US" sz="1761" b="1" u="sng" dirty="0">
                <a:solidFill>
                  <a:srgbClr val="C0504D"/>
                </a:solidFill>
                <a:latin typeface="IRANYekanFN" panose="020B0506030804020204" pitchFamily="34" charset="-78"/>
                <a:ea typeface="微软雅黑"/>
                <a:cs typeface="IRANYekanFN" panose="020B0506030804020204" pitchFamily="34" charset="-78"/>
              </a:rPr>
              <a:t>T</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ime </a:t>
            </a:r>
            <a:r>
              <a:rPr lang="en-US" sz="1761" b="1" u="sng" dirty="0">
                <a:solidFill>
                  <a:srgbClr val="C0504D"/>
                </a:solidFill>
                <a:latin typeface="IRANYekanFN" panose="020B0506030804020204" pitchFamily="34" charset="-78"/>
                <a:ea typeface="微软雅黑"/>
                <a:cs typeface="IRANYekanFN" panose="020B0506030804020204" pitchFamily="34" charset="-78"/>
              </a:rPr>
              <a:t>T</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o </a:t>
            </a:r>
            <a:r>
              <a:rPr lang="en-US" sz="1761" b="1" u="sng" dirty="0">
                <a:solidFill>
                  <a:srgbClr val="C0504D"/>
                </a:solidFill>
                <a:latin typeface="IRANYekanFN" panose="020B0506030804020204" pitchFamily="34" charset="-78"/>
                <a:ea typeface="微软雅黑"/>
                <a:cs typeface="IRANYekanFN" panose="020B0506030804020204" pitchFamily="34" charset="-78"/>
              </a:rPr>
              <a:t>L</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ive)</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 تمامی رکوردها حاوی این مشخصه هستند،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TTL</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نشان دهنده این است یک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سرور هر چند وقت یکبار آن رکورد را تازه‌سازی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Refresh</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می‌کند.</a:t>
            </a:r>
          </a:p>
        </p:txBody>
      </p:sp>
    </p:spTree>
    <p:custDataLst>
      <p:tags r:id="rId1"/>
    </p:custDataLst>
    <p:extLst>
      <p:ext uri="{BB962C8B-B14F-4D97-AF65-F5344CB8AC3E}">
        <p14:creationId xmlns:p14="http://schemas.microsoft.com/office/powerpoint/2010/main" val="2882170415"/>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a14="http://schemas.microsoft.com/office/drawing/2010/main" xmlns="">
      <p:transition spd="med" advTm="10264">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توضیح ساده تری هم در موردش هست !</a:t>
            </a:r>
          </a:p>
        </p:txBody>
      </p:sp>
      <p:sp>
        <p:nvSpPr>
          <p:cNvPr id="4" name="矩形 19">
            <a:extLst>
              <a:ext uri="{FF2B5EF4-FFF2-40B4-BE49-F238E27FC236}">
                <a16:creationId xmlns:a16="http://schemas.microsoft.com/office/drawing/2014/main" id="{46F8ECF3-77D3-B666-FEB1-7EE23CF0BC11}"/>
              </a:ext>
            </a:extLst>
          </p:cNvPr>
          <p:cNvSpPr/>
          <p:nvPr/>
        </p:nvSpPr>
        <p:spPr>
          <a:xfrm>
            <a:off x="833033" y="1770912"/>
            <a:ext cx="10822204" cy="1464953"/>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بیاد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rPr>
              <a:t> رو دفترچه تلفن‌ فرض کنید ( یادش بخیر دفترچه تلفن </a:t>
            </a:r>
            <a:r>
              <a:rPr lang="fa-IR" sz="1761" b="1" dirty="0">
                <a:solidFill>
                  <a:srgbClr val="C0504D"/>
                </a:solidFill>
                <a:latin typeface="IRANYekanFN" panose="020B0506030804020204" pitchFamily="34" charset="-78"/>
                <a:ea typeface="微软雅黑"/>
                <a:cs typeface="IRANYekanFN" panose="020B0506030804020204" pitchFamily="34" charset="-78"/>
                <a:sym typeface="Wingdings" panose="05000000000000000000" pitchFamily="2" charset="2"/>
              </a:rPr>
              <a:t>:‌)</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a:t>
            </a:r>
            <a:b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b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توی دفترچه تلفن اسم مخاطب و شماره تلفن داشتید ، هر یه مخاطب و شماره تلفنش میشه یه </a:t>
            </a:r>
            <a:r>
              <a:rPr lang="fa-IR" sz="1761" b="1" dirty="0">
                <a:solidFill>
                  <a:srgbClr val="18174A"/>
                </a:solidFill>
                <a:latin typeface="IRANYekanFN" panose="020B0506030804020204" pitchFamily="34" charset="-78"/>
                <a:ea typeface="微软雅黑"/>
                <a:cs typeface="IRANYekanFN" panose="020B0506030804020204" pitchFamily="34" charset="-78"/>
                <a:sym typeface="Wingdings" panose="05000000000000000000" pitchFamily="2" charset="2"/>
              </a:rPr>
              <a:t>رکورد</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حالا توی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 </a:t>
            </a:r>
            <a:r>
              <a:rPr lang="fa-IR" sz="1761" b="1" dirty="0">
                <a:solidFill>
                  <a:srgbClr val="C0504D"/>
                </a:solidFill>
                <a:latin typeface="IRANYekanFN" panose="020B0506030804020204" pitchFamily="34" charset="-78"/>
                <a:ea typeface="微软雅黑"/>
                <a:cs typeface="IRANYekanFN" panose="020B0506030804020204" pitchFamily="34" charset="-78"/>
                <a:sym typeface="Wingdings" panose="05000000000000000000" pitchFamily="2" charset="2"/>
              </a:rPr>
              <a:t>آدرس وبسایت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جای </a:t>
            </a:r>
            <a:r>
              <a:rPr lang="fa-IR" sz="1761" b="1" dirty="0">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اسم مخاطب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رو میگیره و </a:t>
            </a:r>
            <a:r>
              <a:rPr lang="fa-IR" sz="1761" b="1" dirty="0">
                <a:solidFill>
                  <a:srgbClr val="C0504D"/>
                </a:solidFill>
                <a:latin typeface="IRANYekanFN" panose="020B0506030804020204" pitchFamily="34" charset="-78"/>
                <a:ea typeface="微软雅黑"/>
                <a:cs typeface="IRANYekanFN" panose="020B0506030804020204" pitchFamily="34" charset="-78"/>
                <a:sym typeface="Wingdings" panose="05000000000000000000" pitchFamily="2" charset="2"/>
              </a:rPr>
              <a:t>آدرس </a:t>
            </a:r>
            <a:r>
              <a:rPr lang="en-US" sz="1761" b="1" dirty="0">
                <a:solidFill>
                  <a:srgbClr val="C0504D"/>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جای </a:t>
            </a:r>
            <a:r>
              <a:rPr lang="fa-IR" sz="1761" b="1" dirty="0">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شماره تلفن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رو میگیره.</a:t>
            </a:r>
          </a:p>
        </p:txBody>
      </p:sp>
      <p:sp>
        <p:nvSpPr>
          <p:cNvPr id="7" name="矩形 19">
            <a:extLst>
              <a:ext uri="{FF2B5EF4-FFF2-40B4-BE49-F238E27FC236}">
                <a16:creationId xmlns:a16="http://schemas.microsoft.com/office/drawing/2014/main" id="{8559029B-5C23-28CB-FD49-414614105DE7}"/>
              </a:ext>
            </a:extLst>
          </p:cNvPr>
          <p:cNvSpPr/>
          <p:nvPr/>
        </p:nvSpPr>
        <p:spPr>
          <a:xfrm>
            <a:off x="1921327" y="3604552"/>
            <a:ext cx="9730006" cy="531620"/>
          </a:xfrm>
          <a:prstGeom prst="rect">
            <a:avLst/>
          </a:prstGeom>
        </p:spPr>
        <p:txBody>
          <a:bodyPr wrap="square">
            <a:spAutoFit/>
          </a:bodyPr>
          <a:lstStyle/>
          <a:p>
            <a:pPr algn="just" defTabSz="1086709" rtl="1" fontAlgn="base">
              <a:lnSpc>
                <a:spcPts val="3657"/>
              </a:lnSpc>
            </a:pP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البته یه چیزی بگم ...</a:t>
            </a:r>
          </a:p>
        </p:txBody>
      </p:sp>
      <p:sp>
        <p:nvSpPr>
          <p:cNvPr id="8" name="矩形 19">
            <a:extLst>
              <a:ext uri="{FF2B5EF4-FFF2-40B4-BE49-F238E27FC236}">
                <a16:creationId xmlns:a16="http://schemas.microsoft.com/office/drawing/2014/main" id="{1DD7F7ED-B890-C59C-B8ED-5EA967AED4DD}"/>
              </a:ext>
            </a:extLst>
          </p:cNvPr>
          <p:cNvSpPr/>
          <p:nvPr/>
        </p:nvSpPr>
        <p:spPr>
          <a:xfrm>
            <a:off x="829129" y="4163849"/>
            <a:ext cx="10822204" cy="515975"/>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اطلاعات دیگری هم توی این رکوردها ذخیره میشه ، در ادامه بهشون می پردازیم.</a:t>
            </a:r>
          </a:p>
        </p:txBody>
      </p:sp>
    </p:spTree>
    <p:custDataLst>
      <p:tags r:id="rId1"/>
    </p:custDataLst>
    <p:extLst>
      <p:ext uri="{BB962C8B-B14F-4D97-AF65-F5344CB8AC3E}">
        <p14:creationId xmlns:p14="http://schemas.microsoft.com/office/powerpoint/2010/main" val="4176253208"/>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B2477D-AA14-8511-64D2-1D2271D4E5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872" y="1064536"/>
            <a:ext cx="9363326" cy="5720327"/>
          </a:xfrm>
          <a:prstGeom prst="rect">
            <a:avLst/>
          </a:prstGeom>
        </p:spPr>
      </p:pic>
      <p:sp>
        <p:nvSpPr>
          <p:cNvPr id="10" name="TextBox 9">
            <a:extLst>
              <a:ext uri="{FF2B5EF4-FFF2-40B4-BE49-F238E27FC236}">
                <a16:creationId xmlns:a16="http://schemas.microsoft.com/office/drawing/2014/main" id="{CC7B22C4-E0E0-3090-E83D-0B7BF5B59CD8}"/>
              </a:ext>
            </a:extLst>
          </p:cNvPr>
          <p:cNvSpPr txBox="1"/>
          <p:nvPr/>
        </p:nvSpPr>
        <p:spPr>
          <a:xfrm>
            <a:off x="2487218" y="2063515"/>
            <a:ext cx="1853158" cy="613309"/>
          </a:xfrm>
          <a:prstGeom prst="rect">
            <a:avLst/>
          </a:prstGeom>
          <a:solidFill>
            <a:srgbClr val="485CA6"/>
          </a:solidFill>
        </p:spPr>
        <p:txBody>
          <a:bodyPr wrap="square" rtlCol="0">
            <a:spAutoFit/>
          </a:bodyPr>
          <a:lstStyle/>
          <a:p>
            <a:pPr algn="r" defTabSz="1086709" rtl="1"/>
            <a:r>
              <a:rPr lang="fa-IR" sz="677" b="1" dirty="0">
                <a:solidFill>
                  <a:prstClr val="white"/>
                </a:solidFill>
                <a:latin typeface="IRANYekanFN" panose="020B0506030804020204" pitchFamily="34" charset="-78"/>
                <a:ea typeface="微软雅黑"/>
                <a:cs typeface="IRANYekanFN" panose="020B0506030804020204" pitchFamily="34" charset="-78"/>
              </a:rPr>
              <a:t>معمولاً برای نگاشت یک نام دامنه کاملاً واجد شرایط </a:t>
            </a:r>
            <a:r>
              <a:rPr lang="en-US" sz="677" b="1" dirty="0">
                <a:solidFill>
                  <a:prstClr val="white"/>
                </a:solidFill>
                <a:latin typeface="IRANYekanFN" panose="020B0506030804020204" pitchFamily="34" charset="-78"/>
                <a:ea typeface="微软雅黑"/>
                <a:cs typeface="IRANYekanFN" panose="020B0506030804020204" pitchFamily="34" charset="-78"/>
              </a:rPr>
              <a:t>(FQDN) </a:t>
            </a:r>
            <a:r>
              <a:rPr lang="fa-IR" sz="677" b="1" dirty="0">
                <a:solidFill>
                  <a:prstClr val="white"/>
                </a:solidFill>
                <a:latin typeface="IRANYekanFN" panose="020B0506030804020204" pitchFamily="34" charset="-78"/>
                <a:ea typeface="微软雅黑"/>
                <a:cs typeface="IRANYekanFN" panose="020B0506030804020204" pitchFamily="34" charset="-78"/>
              </a:rPr>
              <a:t>به یک آدرس </a:t>
            </a:r>
            <a:r>
              <a:rPr lang="en-US" sz="677" b="1" dirty="0">
                <a:solidFill>
                  <a:prstClr val="white"/>
                </a:solidFill>
                <a:latin typeface="IRANYekanFN" panose="020B0506030804020204" pitchFamily="34" charset="-78"/>
                <a:ea typeface="微软雅黑"/>
                <a:cs typeface="IRANYekanFN" panose="020B0506030804020204" pitchFamily="34" charset="-78"/>
              </a:rPr>
              <a:t> IPv4 </a:t>
            </a:r>
            <a:r>
              <a:rPr lang="fa-IR" sz="677" b="1" dirty="0">
                <a:solidFill>
                  <a:prstClr val="white"/>
                </a:solidFill>
                <a:latin typeface="IRANYekanFN" panose="020B0506030804020204" pitchFamily="34" charset="-78"/>
                <a:ea typeface="微软雅黑"/>
                <a:cs typeface="IRANYekanFN" panose="020B0506030804020204" pitchFamily="34" charset="-78"/>
              </a:rPr>
              <a:t>استفاده می شود و با تبدیل نام دامنه به آدرس </a:t>
            </a:r>
            <a:r>
              <a:rPr lang="en-US" sz="677" b="1" dirty="0">
                <a:solidFill>
                  <a:prstClr val="white"/>
                </a:solidFill>
                <a:latin typeface="IRANYekanFN" panose="020B0506030804020204" pitchFamily="34" charset="-78"/>
                <a:ea typeface="微软雅黑"/>
                <a:cs typeface="IRANYekanFN" panose="020B0506030804020204" pitchFamily="34" charset="-78"/>
              </a:rPr>
              <a:t>IP </a:t>
            </a:r>
            <a:r>
              <a:rPr lang="fa-IR" sz="677" b="1" dirty="0">
                <a:solidFill>
                  <a:prstClr val="white"/>
                </a:solidFill>
                <a:latin typeface="IRANYekanFN" panose="020B0506030804020204" pitchFamily="34" charset="-78"/>
                <a:ea typeface="微软雅黑"/>
                <a:cs typeface="IRANYekanFN" panose="020B0506030804020204" pitchFamily="34" charset="-78"/>
              </a:rPr>
              <a:t>به عنوان یک مترجم عمل می کند.</a:t>
            </a:r>
            <a:r>
              <a:rPr lang="en-US" sz="677" b="1" dirty="0">
                <a:solidFill>
                  <a:prstClr val="white"/>
                </a:solidFill>
                <a:latin typeface="IRANYekanFN" panose="020B0506030804020204" pitchFamily="34" charset="-78"/>
                <a:ea typeface="微软雅黑"/>
                <a:cs typeface="IRANYekanFN" panose="020B0506030804020204" pitchFamily="34" charset="-78"/>
              </a:rPr>
              <a:t> </a:t>
            </a:r>
          </a:p>
          <a:p>
            <a:pPr algn="r" defTabSz="1086709" rtl="1"/>
            <a:endParaRPr lang="en-US" sz="677" b="1" dirty="0">
              <a:solidFill>
                <a:prstClr val="white"/>
              </a:solidFill>
              <a:latin typeface="IRANYekanFN" panose="020B0506030804020204" pitchFamily="34" charset="-78"/>
              <a:ea typeface="微软雅黑"/>
              <a:cs typeface="IRANYekanFN" panose="020B0506030804020204" pitchFamily="34" charset="-78"/>
            </a:endParaRPr>
          </a:p>
        </p:txBody>
      </p:sp>
      <p:sp>
        <p:nvSpPr>
          <p:cNvPr id="12" name="TextBox 11">
            <a:extLst>
              <a:ext uri="{FF2B5EF4-FFF2-40B4-BE49-F238E27FC236}">
                <a16:creationId xmlns:a16="http://schemas.microsoft.com/office/drawing/2014/main" id="{EF5DF2A9-A8FC-3860-2D2C-9D6521586337}"/>
              </a:ext>
            </a:extLst>
          </p:cNvPr>
          <p:cNvSpPr txBox="1"/>
          <p:nvPr/>
        </p:nvSpPr>
        <p:spPr>
          <a:xfrm>
            <a:off x="2485437" y="3137867"/>
            <a:ext cx="1853158" cy="613309"/>
          </a:xfrm>
          <a:prstGeom prst="rect">
            <a:avLst/>
          </a:prstGeom>
          <a:solidFill>
            <a:srgbClr val="4B6FB6"/>
          </a:solidFill>
        </p:spPr>
        <p:txBody>
          <a:bodyPr wrap="square" rtlCol="0">
            <a:spAutoFit/>
          </a:bodyPr>
          <a:lstStyle/>
          <a:p>
            <a:pPr algn="r" defTabSz="1086709" rtl="1"/>
            <a:r>
              <a:rPr lang="fa-IR" sz="677" b="1" dirty="0">
                <a:solidFill>
                  <a:prstClr val="white"/>
                </a:solidFill>
                <a:latin typeface="IRANYekanFN" panose="020B0506030804020204" pitchFamily="34" charset="-78"/>
                <a:ea typeface="微软雅黑"/>
                <a:cs typeface="IRANYekanFN" panose="020B0506030804020204" pitchFamily="34" charset="-78"/>
              </a:rPr>
              <a:t>مشابه </a:t>
            </a:r>
            <a:r>
              <a:rPr lang="en-US" sz="677" b="1" dirty="0">
                <a:solidFill>
                  <a:prstClr val="white"/>
                </a:solidFill>
                <a:latin typeface="IRANYekanFN" panose="020B0506030804020204" pitchFamily="34" charset="-78"/>
                <a:ea typeface="微软雅黑"/>
                <a:cs typeface="IRANYekanFN" panose="020B0506030804020204" pitchFamily="34" charset="-78"/>
              </a:rPr>
              <a:t>A Records </a:t>
            </a:r>
            <a:r>
              <a:rPr lang="fa-IR" sz="677" b="1" dirty="0">
                <a:solidFill>
                  <a:prstClr val="white"/>
                </a:solidFill>
                <a:latin typeface="IRANYekanFN" panose="020B0506030804020204" pitchFamily="34" charset="-78"/>
                <a:ea typeface="微软雅黑"/>
                <a:cs typeface="IRANYekanFN" panose="020B0506030804020204" pitchFamily="34" charset="-78"/>
              </a:rPr>
              <a:t> اما به آدرس </a:t>
            </a:r>
            <a:r>
              <a:rPr lang="en-US" sz="677" b="1" dirty="0">
                <a:solidFill>
                  <a:prstClr val="white"/>
                </a:solidFill>
                <a:latin typeface="IRANYekanFN" panose="020B0506030804020204" pitchFamily="34" charset="-78"/>
                <a:ea typeface="微软雅黑"/>
                <a:cs typeface="IRANYekanFN" panose="020B0506030804020204" pitchFamily="34" charset="-78"/>
              </a:rPr>
              <a:t> IPv6 </a:t>
            </a:r>
            <a:r>
              <a:rPr lang="fa-IR" sz="677" b="1" dirty="0">
                <a:solidFill>
                  <a:prstClr val="white"/>
                </a:solidFill>
                <a:latin typeface="IRANYekanFN" panose="020B0506030804020204" pitchFamily="34" charset="-78"/>
                <a:ea typeface="微软雅黑"/>
                <a:cs typeface="IRANYekanFN" panose="020B0506030804020204" pitchFamily="34" charset="-78"/>
              </a:rPr>
              <a:t>نقشه می‌دهد (تلفن‌های هوشمند </a:t>
            </a:r>
            <a:r>
              <a:rPr lang="en-US" sz="677" b="1" dirty="0">
                <a:solidFill>
                  <a:prstClr val="white"/>
                </a:solidFill>
                <a:latin typeface="IRANYekanFN" panose="020B0506030804020204" pitchFamily="34" charset="-78"/>
                <a:ea typeface="微软雅黑"/>
                <a:cs typeface="IRANYekanFN" panose="020B0506030804020204" pitchFamily="34" charset="-78"/>
              </a:rPr>
              <a:t> IPv6 </a:t>
            </a:r>
            <a:r>
              <a:rPr lang="fa-IR" sz="677" b="1" dirty="0">
                <a:solidFill>
                  <a:prstClr val="white"/>
                </a:solidFill>
                <a:latin typeface="IRANYekanFN" panose="020B0506030804020204" pitchFamily="34" charset="-78"/>
                <a:ea typeface="微软雅黑"/>
                <a:cs typeface="IRANYekanFN" panose="020B0506030804020204" pitchFamily="34" charset="-78"/>
              </a:rPr>
              <a:t>را ترجیح می‌دهند، در صورت وجود).</a:t>
            </a:r>
            <a:r>
              <a:rPr lang="en-US" sz="677" b="1" dirty="0">
                <a:solidFill>
                  <a:prstClr val="white"/>
                </a:solidFill>
                <a:latin typeface="IRANYekanFN" panose="020B0506030804020204" pitchFamily="34" charset="-78"/>
                <a:ea typeface="微软雅黑"/>
                <a:cs typeface="IRANYekanFN" panose="020B0506030804020204" pitchFamily="34" charset="-78"/>
              </a:rPr>
              <a:t> </a:t>
            </a:r>
          </a:p>
          <a:p>
            <a:pPr algn="r" defTabSz="1086709" rtl="1"/>
            <a:endParaRPr lang="fa-IR" sz="677" b="1" dirty="0">
              <a:solidFill>
                <a:prstClr val="white"/>
              </a:solidFill>
              <a:latin typeface="IRANYekanFN" panose="020B0506030804020204" pitchFamily="34" charset="-78"/>
              <a:ea typeface="微软雅黑"/>
              <a:cs typeface="IRANYekanFN" panose="020B0506030804020204" pitchFamily="34" charset="-78"/>
            </a:endParaRPr>
          </a:p>
          <a:p>
            <a:pPr algn="r" defTabSz="1086709" rtl="1"/>
            <a:endParaRPr lang="en-US" sz="677" b="1" dirty="0">
              <a:solidFill>
                <a:prstClr val="white"/>
              </a:solidFill>
              <a:latin typeface="IRANYekanFN" panose="020B0506030804020204" pitchFamily="34" charset="-78"/>
              <a:ea typeface="微软雅黑"/>
              <a:cs typeface="IRANYekanFN" panose="020B0506030804020204" pitchFamily="34" charset="-78"/>
            </a:endParaRPr>
          </a:p>
        </p:txBody>
      </p:sp>
      <p:sp>
        <p:nvSpPr>
          <p:cNvPr id="17" name="TextBox 16">
            <a:extLst>
              <a:ext uri="{FF2B5EF4-FFF2-40B4-BE49-F238E27FC236}">
                <a16:creationId xmlns:a16="http://schemas.microsoft.com/office/drawing/2014/main" id="{A5BA8CE9-5614-0371-7ED7-6F45C135B9D8}"/>
              </a:ext>
            </a:extLst>
          </p:cNvPr>
          <p:cNvSpPr txBox="1"/>
          <p:nvPr/>
        </p:nvSpPr>
        <p:spPr>
          <a:xfrm>
            <a:off x="2509459" y="4177870"/>
            <a:ext cx="1853158" cy="613309"/>
          </a:xfrm>
          <a:prstGeom prst="rect">
            <a:avLst/>
          </a:prstGeom>
          <a:solidFill>
            <a:srgbClr val="21A697"/>
          </a:solidFill>
        </p:spPr>
        <p:txBody>
          <a:bodyPr wrap="square" rtlCol="0">
            <a:spAutoFit/>
          </a:bodyPr>
          <a:lstStyle/>
          <a:p>
            <a:pPr algn="r" defTabSz="1086709" rtl="1"/>
            <a:r>
              <a:rPr lang="fa-IR" sz="677" b="1" dirty="0">
                <a:solidFill>
                  <a:prstClr val="white"/>
                </a:solidFill>
                <a:latin typeface="IRANYekanFN" panose="020B0506030804020204" pitchFamily="34" charset="-78"/>
                <a:ea typeface="微软雅黑"/>
                <a:cs typeface="IRANYekanFN" panose="020B0506030804020204" pitchFamily="34" charset="-78"/>
              </a:rPr>
              <a:t>این نوع رکورد به شما اجازه می دهد تا ریشه دامنه خود را به نام میزبان یا </a:t>
            </a:r>
            <a:r>
              <a:rPr lang="en-US" sz="677" b="1" dirty="0">
                <a:solidFill>
                  <a:prstClr val="white"/>
                </a:solidFill>
                <a:latin typeface="IRANYekanFN" panose="020B0506030804020204" pitchFamily="34" charset="-78"/>
                <a:ea typeface="微软雅黑"/>
                <a:cs typeface="IRANYekanFN" panose="020B0506030804020204" pitchFamily="34" charset="-78"/>
              </a:rPr>
              <a:t>FQDN </a:t>
            </a:r>
            <a:r>
              <a:rPr lang="fa-IR" sz="677" b="1" dirty="0">
                <a:solidFill>
                  <a:prstClr val="white"/>
                </a:solidFill>
                <a:latin typeface="IRANYekanFN" panose="020B0506030804020204" pitchFamily="34" charset="-78"/>
                <a:ea typeface="微软雅黑"/>
                <a:cs typeface="IRANYekanFN" panose="020B0506030804020204" pitchFamily="34" charset="-78"/>
              </a:rPr>
              <a:t>نشان دهید</a:t>
            </a:r>
            <a:endParaRPr lang="en-US" sz="677" b="1" dirty="0">
              <a:solidFill>
                <a:prstClr val="white"/>
              </a:solidFill>
              <a:latin typeface="IRANYekanFN" panose="020B0506030804020204" pitchFamily="34" charset="-78"/>
              <a:ea typeface="微软雅黑"/>
              <a:cs typeface="IRANYekanFN" panose="020B0506030804020204" pitchFamily="34" charset="-78"/>
            </a:endParaRPr>
          </a:p>
          <a:p>
            <a:pPr algn="r" defTabSz="1086709" rtl="1"/>
            <a:endParaRPr lang="en-US" sz="677" b="1" dirty="0">
              <a:solidFill>
                <a:prstClr val="white"/>
              </a:solidFill>
              <a:latin typeface="IRANYekanFN" panose="020B0506030804020204" pitchFamily="34" charset="-78"/>
              <a:ea typeface="微软雅黑"/>
              <a:cs typeface="IRANYekanFN" panose="020B0506030804020204" pitchFamily="34" charset="-78"/>
            </a:endParaRPr>
          </a:p>
          <a:p>
            <a:pPr algn="r" defTabSz="1086709" rtl="1"/>
            <a:endParaRPr lang="en-US" sz="677" b="1" dirty="0">
              <a:solidFill>
                <a:prstClr val="white"/>
              </a:solidFill>
              <a:latin typeface="IRANYekanFN" panose="020B0506030804020204" pitchFamily="34" charset="-78"/>
              <a:ea typeface="微软雅黑"/>
              <a:cs typeface="IRANYekanFN" panose="020B0506030804020204" pitchFamily="34" charset="-78"/>
            </a:endParaRPr>
          </a:p>
        </p:txBody>
      </p:sp>
      <p:sp>
        <p:nvSpPr>
          <p:cNvPr id="18" name="TextBox 17">
            <a:extLst>
              <a:ext uri="{FF2B5EF4-FFF2-40B4-BE49-F238E27FC236}">
                <a16:creationId xmlns:a16="http://schemas.microsoft.com/office/drawing/2014/main" id="{F7CB6E65-14BF-5341-72BA-6BCBAA685559}"/>
              </a:ext>
            </a:extLst>
          </p:cNvPr>
          <p:cNvSpPr txBox="1"/>
          <p:nvPr/>
        </p:nvSpPr>
        <p:spPr>
          <a:xfrm>
            <a:off x="2501462" y="5217872"/>
            <a:ext cx="1853158" cy="1238481"/>
          </a:xfrm>
          <a:prstGeom prst="rect">
            <a:avLst/>
          </a:prstGeom>
          <a:solidFill>
            <a:srgbClr val="51B95D"/>
          </a:solidFill>
        </p:spPr>
        <p:txBody>
          <a:bodyPr wrap="square" rtlCol="0">
            <a:spAutoFit/>
          </a:bodyPr>
          <a:lstStyle/>
          <a:p>
            <a:pPr algn="r" defTabSz="1086709" rtl="1"/>
            <a:r>
              <a:rPr lang="fa-IR" sz="677" b="1" dirty="0">
                <a:solidFill>
                  <a:prstClr val="white"/>
                </a:solidFill>
                <a:latin typeface="IRANYekanFN" panose="020B0506030804020204" pitchFamily="34" charset="-78"/>
                <a:ea typeface="微软雅黑"/>
                <a:cs typeface="IRANYekanFN" panose="020B0506030804020204" pitchFamily="34" charset="-78"/>
              </a:rPr>
              <a:t>نام مستعاری که به دامنه یا ساب دامنه دیگری اشاره می کند، اما هرگز یک آدرس </a:t>
            </a:r>
            <a:r>
              <a:rPr lang="en-US" sz="677" b="1" dirty="0">
                <a:solidFill>
                  <a:prstClr val="white"/>
                </a:solidFill>
                <a:latin typeface="IRANYekanFN" panose="020B0506030804020204" pitchFamily="34" charset="-78"/>
                <a:ea typeface="微软雅黑"/>
                <a:cs typeface="IRANYekanFN" panose="020B0506030804020204" pitchFamily="34" charset="-78"/>
              </a:rPr>
              <a:t>IP. </a:t>
            </a:r>
            <a:r>
              <a:rPr lang="fa-IR" sz="677" b="1" dirty="0">
                <a:solidFill>
                  <a:prstClr val="white"/>
                </a:solidFill>
                <a:latin typeface="IRANYekanFN" panose="020B0506030804020204" pitchFamily="34" charset="-78"/>
                <a:ea typeface="微软雅黑"/>
                <a:cs typeface="IRANYekanFN" panose="020B0506030804020204" pitchFamily="34" charset="-78"/>
              </a:rPr>
              <a:t> نام مستعار نگاشت </a:t>
            </a:r>
            <a:r>
              <a:rPr lang="en-US" sz="677" b="1" dirty="0">
                <a:solidFill>
                  <a:prstClr val="white"/>
                </a:solidFill>
                <a:latin typeface="IRANYekanFN" panose="020B0506030804020204" pitchFamily="34" charset="-78"/>
                <a:ea typeface="微软雅黑"/>
                <a:cs typeface="IRANYekanFN" panose="020B0506030804020204" pitchFamily="34" charset="-78"/>
              </a:rPr>
              <a:t> FQDN </a:t>
            </a:r>
            <a:r>
              <a:rPr lang="fa-IR" sz="677" b="1" dirty="0">
                <a:solidFill>
                  <a:prstClr val="white"/>
                </a:solidFill>
                <a:latin typeface="IRANYekanFN" panose="020B0506030804020204" pitchFamily="34" charset="-78"/>
                <a:ea typeface="微软雅黑"/>
                <a:cs typeface="IRANYekanFN" panose="020B0506030804020204" pitchFamily="34" charset="-78"/>
              </a:rPr>
              <a:t>به </a:t>
            </a:r>
            <a:r>
              <a:rPr lang="en-US" sz="677" b="1" dirty="0">
                <a:solidFill>
                  <a:prstClr val="white"/>
                </a:solidFill>
                <a:latin typeface="IRANYekanFN" panose="020B0506030804020204" pitchFamily="34" charset="-78"/>
                <a:ea typeface="微软雅黑"/>
                <a:cs typeface="IRANYekanFN" panose="020B0506030804020204" pitchFamily="34" charset="-78"/>
              </a:rPr>
              <a:t>FQDN، </a:t>
            </a:r>
            <a:r>
              <a:rPr lang="fa-IR" sz="677" b="1" dirty="0">
                <a:solidFill>
                  <a:prstClr val="white"/>
                </a:solidFill>
                <a:latin typeface="IRANYekanFN" panose="020B0506030804020204" pitchFamily="34" charset="-78"/>
                <a:ea typeface="微软雅黑"/>
                <a:cs typeface="IRANYekanFN" panose="020B0506030804020204" pitchFamily="34" charset="-78"/>
              </a:rPr>
              <a:t>چندین میزبان در یک مکان واحد را ثبت می کند. این رکورد همچنین برای زمانی که می‌خواهید آدرس </a:t>
            </a:r>
            <a:r>
              <a:rPr lang="en-US" sz="677" b="1" dirty="0">
                <a:solidFill>
                  <a:prstClr val="white"/>
                </a:solidFill>
                <a:latin typeface="IRANYekanFN" panose="020B0506030804020204" pitchFamily="34" charset="-78"/>
                <a:ea typeface="微软雅黑"/>
                <a:cs typeface="IRANYekanFN" panose="020B0506030804020204" pitchFamily="34" charset="-78"/>
              </a:rPr>
              <a:t>IP </a:t>
            </a:r>
            <a:r>
              <a:rPr lang="fa-IR" sz="677" b="1" dirty="0">
                <a:solidFill>
                  <a:prstClr val="white"/>
                </a:solidFill>
                <a:latin typeface="IRANYekanFN" panose="020B0506030804020204" pitchFamily="34" charset="-78"/>
                <a:ea typeface="微软雅黑"/>
                <a:cs typeface="IRANYekanFN" panose="020B0506030804020204" pitchFamily="34" charset="-78"/>
              </a:rPr>
              <a:t>را در طول زمان تغییر دهید خوب است زیرا به شما امکان می‌دهد بدون تأثیر بر نشانک‌های کاربر و غیره تغییراتی ایجاد کنید.</a:t>
            </a:r>
            <a:r>
              <a:rPr lang="en-US" sz="677" b="1" dirty="0">
                <a:solidFill>
                  <a:prstClr val="white"/>
                </a:solidFill>
                <a:latin typeface="IRANYekanFN" panose="020B0506030804020204" pitchFamily="34" charset="-78"/>
                <a:ea typeface="微软雅黑"/>
                <a:cs typeface="IRANYekanFN" panose="020B0506030804020204" pitchFamily="34" charset="-78"/>
              </a:rPr>
              <a:t> </a:t>
            </a:r>
          </a:p>
          <a:p>
            <a:pPr algn="r" defTabSz="1086709" rtl="1"/>
            <a:endParaRPr lang="en-US" sz="677" b="1" dirty="0">
              <a:solidFill>
                <a:prstClr val="white"/>
              </a:solidFill>
              <a:latin typeface="IRANYekanFN" panose="020B0506030804020204" pitchFamily="34" charset="-78"/>
              <a:ea typeface="微软雅黑"/>
              <a:cs typeface="IRANYekanFN" panose="020B0506030804020204" pitchFamily="34" charset="-78"/>
            </a:endParaRPr>
          </a:p>
          <a:p>
            <a:pPr algn="r" defTabSz="1086709" rtl="1"/>
            <a:endParaRPr lang="en-US" sz="677" b="1" dirty="0">
              <a:solidFill>
                <a:prstClr val="white"/>
              </a:solidFill>
              <a:latin typeface="IRANYekanFN" panose="020B0506030804020204" pitchFamily="34" charset="-78"/>
              <a:ea typeface="微软雅黑"/>
              <a:cs typeface="IRANYekanFN" panose="020B0506030804020204" pitchFamily="34" charset="-78"/>
            </a:endParaRPr>
          </a:p>
          <a:p>
            <a:pPr algn="r" defTabSz="1086709" rtl="1"/>
            <a:r>
              <a:rPr lang="en-US" sz="677" b="1" dirty="0">
                <a:solidFill>
                  <a:prstClr val="white"/>
                </a:solidFill>
                <a:latin typeface="IRANYekanFN" panose="020B0506030804020204" pitchFamily="34" charset="-78"/>
                <a:ea typeface="微软雅黑"/>
                <a:cs typeface="IRANYekanFN" panose="020B0506030804020204" pitchFamily="34" charset="-78"/>
              </a:rPr>
              <a:t> </a:t>
            </a:r>
          </a:p>
        </p:txBody>
      </p:sp>
      <p:sp>
        <p:nvSpPr>
          <p:cNvPr id="20" name="TextBox 19">
            <a:extLst>
              <a:ext uri="{FF2B5EF4-FFF2-40B4-BE49-F238E27FC236}">
                <a16:creationId xmlns:a16="http://schemas.microsoft.com/office/drawing/2014/main" id="{CB05F946-A36D-8337-5118-E7CD62B4DD24}"/>
              </a:ext>
            </a:extLst>
          </p:cNvPr>
          <p:cNvSpPr txBox="1"/>
          <p:nvPr/>
        </p:nvSpPr>
        <p:spPr>
          <a:xfrm>
            <a:off x="5510792" y="2063515"/>
            <a:ext cx="1853158" cy="613309"/>
          </a:xfrm>
          <a:prstGeom prst="rect">
            <a:avLst/>
          </a:prstGeom>
          <a:solidFill>
            <a:srgbClr val="C3CF4F"/>
          </a:solidFill>
        </p:spPr>
        <p:txBody>
          <a:bodyPr wrap="square" rtlCol="0">
            <a:spAutoFit/>
          </a:bodyPr>
          <a:lstStyle/>
          <a:p>
            <a:pPr algn="r" defTabSz="1086709" rtl="1"/>
            <a:r>
              <a:rPr lang="fa-IR" sz="677" b="1" dirty="0">
                <a:solidFill>
                  <a:prstClr val="white"/>
                </a:solidFill>
                <a:latin typeface="IRANYekanFN" panose="020B0506030804020204" pitchFamily="34" charset="-78"/>
                <a:ea typeface="微软雅黑"/>
                <a:cs typeface="IRANYekanFN" panose="020B0506030804020204" pitchFamily="34" charset="-78"/>
              </a:rPr>
              <a:t>اطلاعات مربوط به دامنه ها را ذخیره می کند و برای هدایت نحوه انتشار یک منطقه </a:t>
            </a:r>
            <a:r>
              <a:rPr lang="en-US" sz="677" b="1" dirty="0">
                <a:solidFill>
                  <a:prstClr val="white"/>
                </a:solidFill>
                <a:latin typeface="IRANYekanFN" panose="020B0506030804020204" pitchFamily="34" charset="-78"/>
                <a:ea typeface="微软雅黑"/>
                <a:cs typeface="IRANYekanFN" panose="020B0506030804020204" pitchFamily="34" charset="-78"/>
              </a:rPr>
              <a:t>DNS </a:t>
            </a:r>
            <a:r>
              <a:rPr lang="fa-IR" sz="677" b="1" dirty="0">
                <a:solidFill>
                  <a:prstClr val="white"/>
                </a:solidFill>
                <a:latin typeface="IRANYekanFN" panose="020B0506030804020204" pitchFamily="34" charset="-78"/>
                <a:ea typeface="微软雅黑"/>
                <a:cs typeface="IRANYekanFN" panose="020B0506030804020204" pitchFamily="34" charset="-78"/>
              </a:rPr>
              <a:t>به سرورهای نام ثانویه استفاده می شود.</a:t>
            </a:r>
          </a:p>
          <a:p>
            <a:pPr algn="r" defTabSz="1086709" rtl="1"/>
            <a:endParaRPr lang="en-US" sz="677" b="1" dirty="0">
              <a:solidFill>
                <a:prstClr val="white"/>
              </a:solidFill>
              <a:latin typeface="IRANYekanFN" panose="020B0506030804020204" pitchFamily="34" charset="-78"/>
              <a:ea typeface="微软雅黑"/>
              <a:cs typeface="IRANYekanFN" panose="020B0506030804020204" pitchFamily="34" charset="-78"/>
            </a:endParaRPr>
          </a:p>
          <a:p>
            <a:pPr algn="r" defTabSz="1086709" rtl="1"/>
            <a:endParaRPr lang="en-US" sz="677" b="1" dirty="0">
              <a:solidFill>
                <a:prstClr val="white"/>
              </a:solidFill>
              <a:latin typeface="IRANYekanFN" panose="020B0506030804020204" pitchFamily="34" charset="-78"/>
              <a:ea typeface="微软雅黑"/>
              <a:cs typeface="IRANYekanFN" panose="020B0506030804020204" pitchFamily="34" charset="-78"/>
            </a:endParaRPr>
          </a:p>
        </p:txBody>
      </p:sp>
      <p:sp>
        <p:nvSpPr>
          <p:cNvPr id="22" name="TextBox 21">
            <a:extLst>
              <a:ext uri="{FF2B5EF4-FFF2-40B4-BE49-F238E27FC236}">
                <a16:creationId xmlns:a16="http://schemas.microsoft.com/office/drawing/2014/main" id="{A95F8368-FEED-AC04-FBB9-C0A16D2A9394}"/>
              </a:ext>
            </a:extLst>
          </p:cNvPr>
          <p:cNvSpPr txBox="1"/>
          <p:nvPr/>
        </p:nvSpPr>
        <p:spPr>
          <a:xfrm>
            <a:off x="5510792" y="3137867"/>
            <a:ext cx="1853158" cy="613309"/>
          </a:xfrm>
          <a:prstGeom prst="rect">
            <a:avLst/>
          </a:prstGeom>
          <a:solidFill>
            <a:srgbClr val="F7D776"/>
          </a:solidFill>
        </p:spPr>
        <p:txBody>
          <a:bodyPr wrap="square" rtlCol="0">
            <a:spAutoFit/>
          </a:bodyPr>
          <a:lstStyle/>
          <a:p>
            <a:pPr algn="r" defTabSz="1086709" rtl="1"/>
            <a:r>
              <a:rPr lang="fa-IR" sz="677" b="1" dirty="0">
                <a:solidFill>
                  <a:prstClr val="white"/>
                </a:solidFill>
                <a:latin typeface="IRANYekanFN" panose="020B0506030804020204" pitchFamily="34" charset="-78"/>
                <a:ea typeface="微软雅黑"/>
                <a:cs typeface="IRANYekanFN" panose="020B0506030804020204" pitchFamily="34" charset="-78"/>
              </a:rPr>
              <a:t>مشخص می‌کند کدام سرورهای نام برای یک دامنه یا زیر دامنه‌ها معتبر هستند (این رکوردها نباید به یک </a:t>
            </a:r>
            <a:r>
              <a:rPr lang="en-US" sz="677" b="1" dirty="0">
                <a:solidFill>
                  <a:prstClr val="white"/>
                </a:solidFill>
                <a:latin typeface="IRANYekanFN" panose="020B0506030804020204" pitchFamily="34" charset="-78"/>
                <a:ea typeface="微软雅黑"/>
                <a:cs typeface="IRANYekanFN" panose="020B0506030804020204" pitchFamily="34" charset="-78"/>
              </a:rPr>
              <a:t>CNAME </a:t>
            </a:r>
            <a:r>
              <a:rPr lang="fa-IR" sz="677" b="1" dirty="0">
                <a:solidFill>
                  <a:prstClr val="white"/>
                </a:solidFill>
                <a:latin typeface="IRANYekanFN" panose="020B0506030804020204" pitchFamily="34" charset="-78"/>
                <a:ea typeface="微软雅黑"/>
                <a:cs typeface="IRANYekanFN" panose="020B0506030804020204" pitchFamily="34" charset="-78"/>
              </a:rPr>
              <a:t>اشاره شوند). </a:t>
            </a:r>
          </a:p>
          <a:p>
            <a:pPr algn="r" defTabSz="1086709" rtl="1"/>
            <a:endParaRPr lang="fa-IR" sz="677" b="1" dirty="0">
              <a:solidFill>
                <a:prstClr val="white"/>
              </a:solidFill>
              <a:latin typeface="IRANYekanFN" panose="020B0506030804020204" pitchFamily="34" charset="-78"/>
              <a:ea typeface="微软雅黑"/>
              <a:cs typeface="IRANYekanFN" panose="020B0506030804020204" pitchFamily="34" charset="-78"/>
            </a:endParaRPr>
          </a:p>
          <a:p>
            <a:pPr algn="r" defTabSz="1086709" rtl="1"/>
            <a:endParaRPr lang="en-US" sz="677" b="1" dirty="0">
              <a:solidFill>
                <a:prstClr val="white"/>
              </a:solidFill>
              <a:latin typeface="IRANYekanFN" panose="020B0506030804020204" pitchFamily="34" charset="-78"/>
              <a:ea typeface="微软雅黑"/>
              <a:cs typeface="IRANYekanFN" panose="020B0506030804020204" pitchFamily="34" charset="-78"/>
            </a:endParaRPr>
          </a:p>
        </p:txBody>
      </p:sp>
      <p:sp>
        <p:nvSpPr>
          <p:cNvPr id="23" name="TextBox 22">
            <a:extLst>
              <a:ext uri="{FF2B5EF4-FFF2-40B4-BE49-F238E27FC236}">
                <a16:creationId xmlns:a16="http://schemas.microsoft.com/office/drawing/2014/main" id="{C4F2A418-3094-BC7F-0323-DABE5E4C870D}"/>
              </a:ext>
            </a:extLst>
          </p:cNvPr>
          <p:cNvSpPr txBox="1"/>
          <p:nvPr/>
        </p:nvSpPr>
        <p:spPr>
          <a:xfrm>
            <a:off x="5557505" y="4195415"/>
            <a:ext cx="1853158" cy="613309"/>
          </a:xfrm>
          <a:prstGeom prst="rect">
            <a:avLst/>
          </a:prstGeom>
          <a:solidFill>
            <a:srgbClr val="F7CC2A"/>
          </a:solidFill>
        </p:spPr>
        <p:txBody>
          <a:bodyPr wrap="square" rtlCol="0">
            <a:spAutoFit/>
          </a:bodyPr>
          <a:lstStyle/>
          <a:p>
            <a:pPr algn="r" defTabSz="1086709" rtl="1"/>
            <a:r>
              <a:rPr lang="fa-IR" sz="677" b="1" dirty="0">
                <a:solidFill>
                  <a:prstClr val="white"/>
                </a:solidFill>
                <a:latin typeface="IRANYekanFN" panose="020B0506030804020204" pitchFamily="34" charset="-78"/>
                <a:ea typeface="微软雅黑"/>
                <a:cs typeface="IRANYekanFN" panose="020B0506030804020204" pitchFamily="34" charset="-78"/>
              </a:rPr>
              <a:t>از سرورهای ایمیل برای ترسیم محل تحویل ایمیل برای دامنه استفاده می کند (باید به نام سرور ایمیل اشاره کند نه به آدرس </a:t>
            </a:r>
            <a:r>
              <a:rPr lang="en-US" sz="677" b="1" dirty="0">
                <a:solidFill>
                  <a:prstClr val="white"/>
                </a:solidFill>
                <a:latin typeface="IRANYekanFN" panose="020B0506030804020204" pitchFamily="34" charset="-78"/>
                <a:ea typeface="微软雅黑"/>
                <a:cs typeface="IRANYekanFN" panose="020B0506030804020204" pitchFamily="34" charset="-78"/>
              </a:rPr>
              <a:t>IP</a:t>
            </a:r>
            <a:endParaRPr lang="fa-IR" sz="677" b="1" dirty="0">
              <a:solidFill>
                <a:prstClr val="white"/>
              </a:solidFill>
              <a:latin typeface="IRANYekanFN" panose="020B0506030804020204" pitchFamily="34" charset="-78"/>
              <a:ea typeface="微软雅黑"/>
              <a:cs typeface="IRANYekanFN" panose="020B0506030804020204" pitchFamily="34" charset="-78"/>
            </a:endParaRPr>
          </a:p>
          <a:p>
            <a:pPr algn="r" defTabSz="1086709" rtl="1"/>
            <a:endParaRPr lang="fa-IR" sz="677" b="1" dirty="0">
              <a:solidFill>
                <a:prstClr val="white"/>
              </a:solidFill>
              <a:latin typeface="IRANYekanFN" panose="020B0506030804020204" pitchFamily="34" charset="-78"/>
              <a:ea typeface="微软雅黑"/>
              <a:cs typeface="IRANYekanFN" panose="020B0506030804020204" pitchFamily="34" charset="-78"/>
            </a:endParaRPr>
          </a:p>
          <a:p>
            <a:pPr algn="r" defTabSz="1086709" rtl="1"/>
            <a:endParaRPr lang="fa-IR" sz="677" b="1" dirty="0">
              <a:solidFill>
                <a:prstClr val="white"/>
              </a:solidFill>
              <a:latin typeface="IRANYekanFN" panose="020B0506030804020204" pitchFamily="34" charset="-78"/>
              <a:ea typeface="微软雅黑"/>
              <a:cs typeface="IRANYekanFN" panose="020B0506030804020204" pitchFamily="34" charset="-78"/>
            </a:endParaRPr>
          </a:p>
        </p:txBody>
      </p:sp>
      <p:sp>
        <p:nvSpPr>
          <p:cNvPr id="24" name="TextBox 23">
            <a:extLst>
              <a:ext uri="{FF2B5EF4-FFF2-40B4-BE49-F238E27FC236}">
                <a16:creationId xmlns:a16="http://schemas.microsoft.com/office/drawing/2014/main" id="{6514B901-03FE-59D2-4D63-4F86BDE8D04F}"/>
              </a:ext>
            </a:extLst>
          </p:cNvPr>
          <p:cNvSpPr txBox="1"/>
          <p:nvPr/>
        </p:nvSpPr>
        <p:spPr>
          <a:xfrm>
            <a:off x="5477422" y="5217872"/>
            <a:ext cx="1925731" cy="592855"/>
          </a:xfrm>
          <a:prstGeom prst="rect">
            <a:avLst/>
          </a:prstGeom>
          <a:solidFill>
            <a:srgbClr val="F8A62E"/>
          </a:solidFill>
        </p:spPr>
        <p:txBody>
          <a:bodyPr wrap="square" rtlCol="0">
            <a:spAutoFit/>
          </a:bodyPr>
          <a:lstStyle/>
          <a:p>
            <a:pPr algn="r" defTabSz="1086709" rtl="1"/>
            <a:r>
              <a:rPr lang="fa-IR" sz="542" b="1" dirty="0">
                <a:solidFill>
                  <a:prstClr val="white"/>
                </a:solidFill>
                <a:latin typeface="IRANYekanFN" panose="020B0506030804020204" pitchFamily="34" charset="-78"/>
                <a:ea typeface="微软雅黑"/>
                <a:cs typeface="IRANYekanFN" panose="020B0506030804020204" pitchFamily="34" charset="-78"/>
              </a:rPr>
              <a:t>به سرپرستان اجازه می‌دهد یادداشت‌های محدود قابل خواندن توسط انسان و ماشین اضافه کنند و می‌توانند برای مواردی مانند اعتبارسنجی ایمیل، تأیید سایت و مالکیت، خط‌مشی‌های چارچوب و غیره استفاده شوند و به قالب‌بندی خاصی نیاز ندارد.</a:t>
            </a:r>
          </a:p>
          <a:p>
            <a:pPr algn="r" defTabSz="1086709" rtl="1"/>
            <a:endParaRPr lang="fa-IR" sz="542" b="1" dirty="0">
              <a:solidFill>
                <a:prstClr val="white"/>
              </a:solidFill>
              <a:latin typeface="IRANYekanFN" panose="020B0506030804020204" pitchFamily="34" charset="-78"/>
              <a:ea typeface="微软雅黑"/>
              <a:cs typeface="IRANYekanFN" panose="020B0506030804020204" pitchFamily="34" charset="-78"/>
            </a:endParaRPr>
          </a:p>
        </p:txBody>
      </p:sp>
      <p:sp>
        <p:nvSpPr>
          <p:cNvPr id="25" name="TextBox 24">
            <a:extLst>
              <a:ext uri="{FF2B5EF4-FFF2-40B4-BE49-F238E27FC236}">
                <a16:creationId xmlns:a16="http://schemas.microsoft.com/office/drawing/2014/main" id="{4C52A8DD-9E0D-F193-208C-DD4149AA7F1E}"/>
              </a:ext>
            </a:extLst>
          </p:cNvPr>
          <p:cNvSpPr txBox="1"/>
          <p:nvPr/>
        </p:nvSpPr>
        <p:spPr>
          <a:xfrm>
            <a:off x="5557505" y="5769832"/>
            <a:ext cx="1845648" cy="113108"/>
          </a:xfrm>
          <a:prstGeom prst="rect">
            <a:avLst/>
          </a:prstGeom>
          <a:solidFill>
            <a:srgbClr val="F8A62E"/>
          </a:solidFill>
        </p:spPr>
        <p:txBody>
          <a:bodyPr wrap="square" rtlCol="0">
            <a:spAutoFit/>
          </a:bodyPr>
          <a:lstStyle/>
          <a:p>
            <a:pPr defTabSz="1086709"/>
            <a:endParaRPr lang="en-US" sz="135" dirty="0">
              <a:solidFill>
                <a:prstClr val="black"/>
              </a:solidFill>
              <a:latin typeface="微软雅黑"/>
              <a:ea typeface="微软雅黑"/>
            </a:endParaRPr>
          </a:p>
        </p:txBody>
      </p:sp>
      <p:sp>
        <p:nvSpPr>
          <p:cNvPr id="26" name="TextBox 25">
            <a:extLst>
              <a:ext uri="{FF2B5EF4-FFF2-40B4-BE49-F238E27FC236}">
                <a16:creationId xmlns:a16="http://schemas.microsoft.com/office/drawing/2014/main" id="{0F53BCAA-0766-1512-46BA-C5524331793F}"/>
              </a:ext>
            </a:extLst>
          </p:cNvPr>
          <p:cNvSpPr txBox="1"/>
          <p:nvPr/>
        </p:nvSpPr>
        <p:spPr>
          <a:xfrm>
            <a:off x="8544307" y="2063515"/>
            <a:ext cx="1853158" cy="613309"/>
          </a:xfrm>
          <a:prstGeom prst="rect">
            <a:avLst/>
          </a:prstGeom>
          <a:solidFill>
            <a:srgbClr val="F36730"/>
          </a:solidFill>
        </p:spPr>
        <p:txBody>
          <a:bodyPr wrap="square" rtlCol="0">
            <a:spAutoFit/>
          </a:bodyPr>
          <a:lstStyle/>
          <a:p>
            <a:pPr algn="r" defTabSz="1086709" rtl="1"/>
            <a:r>
              <a:rPr lang="fa-IR" sz="677" b="1" dirty="0">
                <a:solidFill>
                  <a:prstClr val="white"/>
                </a:solidFill>
                <a:latin typeface="IRANYekanFN" panose="020B0506030804020204" pitchFamily="34" charset="-78"/>
                <a:ea typeface="微软雅黑"/>
                <a:cs typeface="IRANYekanFN" panose="020B0506030804020204" pitchFamily="34" charset="-78"/>
              </a:rPr>
              <a:t>به سرویس‌هایی مانند پیام‌رسانی فوری یا </a:t>
            </a:r>
            <a:r>
              <a:rPr lang="en-US" sz="677" b="1" dirty="0">
                <a:solidFill>
                  <a:prstClr val="white"/>
                </a:solidFill>
                <a:latin typeface="IRANYekanFN" panose="020B0506030804020204" pitchFamily="34" charset="-78"/>
                <a:ea typeface="微软雅黑"/>
                <a:cs typeface="IRANYekanFN" panose="020B0506030804020204" pitchFamily="34" charset="-78"/>
              </a:rPr>
              <a:t>VoIP </a:t>
            </a:r>
            <a:r>
              <a:rPr lang="fa-IR" sz="677" b="1" dirty="0">
                <a:solidFill>
                  <a:prstClr val="white"/>
                </a:solidFill>
                <a:latin typeface="IRANYekanFN" panose="020B0506030804020204" pitchFamily="34" charset="-78"/>
                <a:ea typeface="微软雅黑"/>
                <a:cs typeface="IRANYekanFN" panose="020B0506030804020204" pitchFamily="34" charset="-78"/>
              </a:rPr>
              <a:t>اجازه می‌دهد به یک میزبان و محل پورت جداگانه هدایت شوند.</a:t>
            </a:r>
          </a:p>
          <a:p>
            <a:pPr algn="r" defTabSz="1086709" rtl="1"/>
            <a:endParaRPr lang="fa-IR" sz="677" b="1" dirty="0">
              <a:solidFill>
                <a:prstClr val="white"/>
              </a:solidFill>
              <a:latin typeface="IRANYekanFN" panose="020B0506030804020204" pitchFamily="34" charset="-78"/>
              <a:ea typeface="微软雅黑"/>
              <a:cs typeface="IRANYekanFN" panose="020B0506030804020204" pitchFamily="34" charset="-78"/>
            </a:endParaRPr>
          </a:p>
          <a:p>
            <a:pPr algn="r" defTabSz="1086709" rtl="1"/>
            <a:endParaRPr lang="en-US" sz="677" b="1" dirty="0">
              <a:solidFill>
                <a:prstClr val="white"/>
              </a:solidFill>
              <a:latin typeface="IRANYekanFN" panose="020B0506030804020204" pitchFamily="34" charset="-78"/>
              <a:ea typeface="微软雅黑"/>
              <a:cs typeface="IRANYekanFN" panose="020B0506030804020204" pitchFamily="34" charset="-78"/>
            </a:endParaRPr>
          </a:p>
        </p:txBody>
      </p:sp>
      <p:sp>
        <p:nvSpPr>
          <p:cNvPr id="27" name="TextBox 26">
            <a:extLst>
              <a:ext uri="{FF2B5EF4-FFF2-40B4-BE49-F238E27FC236}">
                <a16:creationId xmlns:a16="http://schemas.microsoft.com/office/drawing/2014/main" id="{5B1E3360-CF48-220E-B5C4-43313F11D2AE}"/>
              </a:ext>
            </a:extLst>
          </p:cNvPr>
          <p:cNvSpPr txBox="1"/>
          <p:nvPr/>
        </p:nvSpPr>
        <p:spPr>
          <a:xfrm>
            <a:off x="8572168" y="4188291"/>
            <a:ext cx="1853158" cy="592855"/>
          </a:xfrm>
          <a:prstGeom prst="rect">
            <a:avLst/>
          </a:prstGeom>
          <a:solidFill>
            <a:srgbClr val="E32973"/>
          </a:solidFill>
        </p:spPr>
        <p:txBody>
          <a:bodyPr wrap="square" rtlCol="0">
            <a:spAutoFit/>
          </a:bodyPr>
          <a:lstStyle/>
          <a:p>
            <a:pPr algn="r" defTabSz="1086709" rtl="1"/>
            <a:r>
              <a:rPr lang="fa-IR" sz="542" b="1" dirty="0">
                <a:solidFill>
                  <a:prstClr val="white"/>
                </a:solidFill>
                <a:latin typeface="IRANYekanFN" panose="020B0506030804020204" pitchFamily="34" charset="-78"/>
                <a:ea typeface="微软雅黑"/>
                <a:cs typeface="IRANYekanFN" panose="020B0506030804020204" pitchFamily="34" charset="-78"/>
              </a:rPr>
              <a:t>معکوس رکوردهای </a:t>
            </a:r>
            <a:r>
              <a:rPr lang="en-US" sz="542" b="1" dirty="0">
                <a:solidFill>
                  <a:prstClr val="white"/>
                </a:solidFill>
                <a:latin typeface="IRANYekanFN" panose="020B0506030804020204" pitchFamily="34" charset="-78"/>
                <a:ea typeface="微软雅黑"/>
                <a:cs typeface="IRANYekanFN" panose="020B0506030804020204" pitchFamily="34" charset="-78"/>
              </a:rPr>
              <a:t>A </a:t>
            </a:r>
            <a:r>
              <a:rPr lang="fa-IR" sz="542" b="1" dirty="0">
                <a:solidFill>
                  <a:prstClr val="white"/>
                </a:solidFill>
                <a:latin typeface="IRANYekanFN" panose="020B0506030804020204" pitchFamily="34" charset="-78"/>
                <a:ea typeface="微软雅黑"/>
                <a:cs typeface="IRANYekanFN" panose="020B0506030804020204" pitchFamily="34" charset="-78"/>
              </a:rPr>
              <a:t>و </a:t>
            </a:r>
            <a:r>
              <a:rPr lang="en-US" sz="542" b="1" dirty="0">
                <a:solidFill>
                  <a:prstClr val="white"/>
                </a:solidFill>
                <a:latin typeface="IRANYekanFN" panose="020B0506030804020204" pitchFamily="34" charset="-78"/>
                <a:ea typeface="微软雅黑"/>
                <a:cs typeface="IRANYekanFN" panose="020B0506030804020204" pitchFamily="34" charset="-78"/>
              </a:rPr>
              <a:t>AAAA </a:t>
            </a:r>
            <a:r>
              <a:rPr lang="fa-IR" sz="542" b="1" dirty="0">
                <a:solidFill>
                  <a:prstClr val="white"/>
                </a:solidFill>
                <a:latin typeface="IRANYekanFN" panose="020B0506030804020204" pitchFamily="34" charset="-78"/>
                <a:ea typeface="微软雅黑"/>
                <a:cs typeface="IRANYekanFN" panose="020B0506030804020204" pitchFamily="34" charset="-78"/>
              </a:rPr>
              <a:t>که آدرس های </a:t>
            </a:r>
            <a:r>
              <a:rPr lang="en-US" sz="542" b="1" dirty="0">
                <a:solidFill>
                  <a:prstClr val="white"/>
                </a:solidFill>
                <a:latin typeface="IRANYekanFN" panose="020B0506030804020204" pitchFamily="34" charset="-78"/>
                <a:ea typeface="微软雅黑"/>
                <a:cs typeface="IRANYekanFN" panose="020B0506030804020204" pitchFamily="34" charset="-78"/>
              </a:rPr>
              <a:t>IP </a:t>
            </a:r>
            <a:r>
              <a:rPr lang="fa-IR" sz="542" b="1" dirty="0">
                <a:solidFill>
                  <a:prstClr val="white"/>
                </a:solidFill>
                <a:latin typeface="IRANYekanFN" panose="020B0506030804020204" pitchFamily="34" charset="-78"/>
                <a:ea typeface="微软雅黑"/>
                <a:cs typeface="IRANYekanFN" panose="020B0506030804020204" pitchFamily="34" charset="-78"/>
              </a:rPr>
              <a:t>را به نام دامنه ها نگاشت می کند. این رکوردها به اعتبار دامنه نیاز دارند و نمی‌توانند در همان ناحیه با انواع دیگر رکوردهای </a:t>
            </a:r>
            <a:r>
              <a:rPr lang="en-US" sz="542" b="1" dirty="0">
                <a:solidFill>
                  <a:prstClr val="white"/>
                </a:solidFill>
                <a:latin typeface="IRANYekanFN" panose="020B0506030804020204" pitchFamily="34" charset="-78"/>
                <a:ea typeface="微软雅黑"/>
                <a:cs typeface="IRANYekanFN" panose="020B0506030804020204" pitchFamily="34" charset="-78"/>
              </a:rPr>
              <a:t>DNS (</a:t>
            </a:r>
            <a:r>
              <a:rPr lang="fa-IR" sz="542" b="1" dirty="0">
                <a:solidFill>
                  <a:prstClr val="white"/>
                </a:solidFill>
                <a:latin typeface="IRANYekanFN" panose="020B0506030804020204" pitchFamily="34" charset="-78"/>
                <a:ea typeface="微软雅黑"/>
                <a:cs typeface="IRANYekanFN" panose="020B0506030804020204" pitchFamily="34" charset="-78"/>
              </a:rPr>
              <a:t>در مناطق معکوس قرار داده شوند) وجود داشته باشند.</a:t>
            </a:r>
          </a:p>
          <a:p>
            <a:pPr algn="r" defTabSz="1086709" rtl="1"/>
            <a:endParaRPr lang="en-US" sz="542" b="1" dirty="0">
              <a:solidFill>
                <a:prstClr val="white"/>
              </a:solidFill>
              <a:latin typeface="IRANYekanFN" panose="020B0506030804020204" pitchFamily="34" charset="-78"/>
              <a:ea typeface="微软雅黑"/>
              <a:cs typeface="IRANYekanFN" panose="020B0506030804020204" pitchFamily="34" charset="-78"/>
            </a:endParaRPr>
          </a:p>
        </p:txBody>
      </p:sp>
      <p:sp>
        <p:nvSpPr>
          <p:cNvPr id="28" name="TextBox 27">
            <a:extLst>
              <a:ext uri="{FF2B5EF4-FFF2-40B4-BE49-F238E27FC236}">
                <a16:creationId xmlns:a16="http://schemas.microsoft.com/office/drawing/2014/main" id="{8BB34EDD-C359-1184-3E69-DC060356038E}"/>
              </a:ext>
            </a:extLst>
          </p:cNvPr>
          <p:cNvSpPr txBox="1"/>
          <p:nvPr/>
        </p:nvSpPr>
        <p:spPr>
          <a:xfrm>
            <a:off x="8572168" y="3136324"/>
            <a:ext cx="1853158" cy="613309"/>
          </a:xfrm>
          <a:prstGeom prst="rect">
            <a:avLst/>
          </a:prstGeom>
          <a:solidFill>
            <a:srgbClr val="F04D41"/>
          </a:solidFill>
        </p:spPr>
        <p:txBody>
          <a:bodyPr wrap="square" rtlCol="0">
            <a:spAutoFit/>
          </a:bodyPr>
          <a:lstStyle/>
          <a:p>
            <a:pPr algn="r" defTabSz="1086709" rtl="1"/>
            <a:r>
              <a:rPr lang="fa-IR" sz="677" b="1">
                <a:solidFill>
                  <a:prstClr val="white"/>
                </a:solidFill>
                <a:latin typeface="IRANYekanFN" panose="020B0506030804020204" pitchFamily="34" charset="-78"/>
                <a:ea typeface="微软雅黑"/>
                <a:cs typeface="IRANYekanFN" panose="020B0506030804020204" pitchFamily="34" charset="-78"/>
              </a:rPr>
              <a:t>به جلوگیری از جعل ایمیل کمک می کند و ارسال کنندگان هرزنامه را محدود می کند.</a:t>
            </a:r>
          </a:p>
          <a:p>
            <a:pPr algn="r" defTabSz="1086709" rtl="1"/>
            <a:endParaRPr lang="fa-IR" sz="677" b="1">
              <a:solidFill>
                <a:prstClr val="white"/>
              </a:solidFill>
              <a:latin typeface="IRANYekanFN" panose="020B0506030804020204" pitchFamily="34" charset="-78"/>
              <a:ea typeface="微软雅黑"/>
              <a:cs typeface="IRANYekanFN" panose="020B0506030804020204" pitchFamily="34" charset="-78"/>
            </a:endParaRPr>
          </a:p>
          <a:p>
            <a:pPr algn="r" defTabSz="1086709" rtl="1"/>
            <a:endParaRPr lang="fa-IR" sz="677" b="1">
              <a:solidFill>
                <a:prstClr val="white"/>
              </a:solidFill>
              <a:latin typeface="IRANYekanFN" panose="020B0506030804020204" pitchFamily="34" charset="-78"/>
              <a:ea typeface="微软雅黑"/>
              <a:cs typeface="IRANYekanFN" panose="020B0506030804020204" pitchFamily="34" charset="-78"/>
            </a:endParaRPr>
          </a:p>
          <a:p>
            <a:pPr algn="r" defTabSz="1086709" rtl="1"/>
            <a:endParaRPr lang="en-US" sz="677" b="1" dirty="0">
              <a:solidFill>
                <a:prstClr val="white"/>
              </a:solidFill>
              <a:latin typeface="IRANYekanFN" panose="020B0506030804020204" pitchFamily="34" charset="-78"/>
              <a:ea typeface="微软雅黑"/>
              <a:cs typeface="IRANYekanFN" panose="020B0506030804020204" pitchFamily="34" charset="-78"/>
            </a:endParaRPr>
          </a:p>
        </p:txBody>
      </p:sp>
      <p:sp>
        <p:nvSpPr>
          <p:cNvPr id="29" name="TextBox 28">
            <a:extLst>
              <a:ext uri="{FF2B5EF4-FFF2-40B4-BE49-F238E27FC236}">
                <a16:creationId xmlns:a16="http://schemas.microsoft.com/office/drawing/2014/main" id="{FB0C8DB6-DC2C-6419-3130-54E0F350BE9F}"/>
              </a:ext>
            </a:extLst>
          </p:cNvPr>
          <p:cNvSpPr txBox="1"/>
          <p:nvPr/>
        </p:nvSpPr>
        <p:spPr>
          <a:xfrm>
            <a:off x="8606037" y="5279198"/>
            <a:ext cx="1853158" cy="509435"/>
          </a:xfrm>
          <a:prstGeom prst="rect">
            <a:avLst/>
          </a:prstGeom>
          <a:solidFill>
            <a:srgbClr val="8C4F99"/>
          </a:solidFill>
        </p:spPr>
        <p:txBody>
          <a:bodyPr wrap="square" rtlCol="0">
            <a:spAutoFit/>
          </a:bodyPr>
          <a:lstStyle/>
          <a:p>
            <a:pPr algn="r" defTabSz="1086709" rtl="1"/>
            <a:r>
              <a:rPr lang="fa-IR" sz="542" b="1" dirty="0">
                <a:solidFill>
                  <a:prstClr val="white"/>
                </a:solidFill>
                <a:latin typeface="IRANYekanFN" panose="020B0506030804020204" pitchFamily="34" charset="-78"/>
                <a:ea typeface="微软雅黑"/>
                <a:cs typeface="IRANYekanFN" panose="020B0506030804020204" pitchFamily="34" charset="-78"/>
              </a:rPr>
              <a:t>همیشه هنگام وارد کردن اطلاعات رکورد </a:t>
            </a:r>
            <a:r>
              <a:rPr lang="en-US" sz="542" b="1" dirty="0">
                <a:solidFill>
                  <a:prstClr val="white"/>
                </a:solidFill>
                <a:latin typeface="IRANYekanFN" panose="020B0506030804020204" pitchFamily="34" charset="-78"/>
                <a:ea typeface="微软雅黑"/>
                <a:cs typeface="IRANYekanFN" panose="020B0506030804020204" pitchFamily="34" charset="-78"/>
              </a:rPr>
              <a:t>DNS، </a:t>
            </a:r>
            <a:r>
              <a:rPr lang="fa-IR" sz="542" b="1" dirty="0">
                <a:solidFill>
                  <a:prstClr val="white"/>
                </a:solidFill>
                <a:latin typeface="IRANYekanFN" panose="020B0506030804020204" pitchFamily="34" charset="-78"/>
                <a:ea typeface="微软雅黑"/>
                <a:cs typeface="IRANYekanFN" panose="020B0506030804020204" pitchFamily="34" charset="-78"/>
              </a:rPr>
              <a:t>به خصوص </a:t>
            </a:r>
            <a:r>
              <a:rPr lang="en-US" sz="542" b="1" dirty="0">
                <a:solidFill>
                  <a:prstClr val="white"/>
                </a:solidFill>
                <a:latin typeface="IRANYekanFN" panose="020B0506030804020204" pitchFamily="34" charset="-78"/>
                <a:ea typeface="微软雅黑"/>
                <a:cs typeface="IRANYekanFN" panose="020B0506030804020204" pitchFamily="34" charset="-78"/>
              </a:rPr>
              <a:t>IP </a:t>
            </a:r>
            <a:r>
              <a:rPr lang="fa-IR" sz="542" b="1" dirty="0">
                <a:solidFill>
                  <a:prstClr val="white"/>
                </a:solidFill>
                <a:latin typeface="IRANYekanFN" panose="020B0506030804020204" pitchFamily="34" charset="-78"/>
                <a:ea typeface="微软雅黑"/>
                <a:cs typeface="IRANYekanFN" panose="020B0506030804020204" pitchFamily="34" charset="-78"/>
              </a:rPr>
              <a:t>های خود، اشتباهات تایپی و اشتباهات را بررسی کنید. فایل پیکربندی </a:t>
            </a:r>
            <a:r>
              <a:rPr lang="en-US" sz="542" b="1" dirty="0">
                <a:solidFill>
                  <a:prstClr val="white"/>
                </a:solidFill>
                <a:latin typeface="IRANYekanFN" panose="020B0506030804020204" pitchFamily="34" charset="-78"/>
                <a:ea typeface="微软雅黑"/>
                <a:cs typeface="IRANYekanFN" panose="020B0506030804020204" pitchFamily="34" charset="-78"/>
              </a:rPr>
              <a:t>Zone </a:t>
            </a:r>
            <a:r>
              <a:rPr lang="fa-IR" sz="542" b="1" dirty="0">
                <a:solidFill>
                  <a:prstClr val="white"/>
                </a:solidFill>
                <a:latin typeface="IRANYekanFN" panose="020B0506030804020204" pitchFamily="34" charset="-78"/>
                <a:ea typeface="微软雅黑"/>
                <a:cs typeface="IRANYekanFN" panose="020B0506030804020204" pitchFamily="34" charset="-78"/>
              </a:rPr>
              <a:t>مکان خوبی برای بررسی کار شما و مشاهده هرگونه اطلاعات اشتباه تایپ شده است.</a:t>
            </a:r>
          </a:p>
          <a:p>
            <a:pPr algn="r" defTabSz="1086709" rtl="1"/>
            <a:endParaRPr lang="en-US" sz="542" b="1" dirty="0">
              <a:solidFill>
                <a:prstClr val="white"/>
              </a:solidFill>
              <a:latin typeface="IRANYekanFN" panose="020B0506030804020204" pitchFamily="34" charset="-78"/>
              <a:ea typeface="微软雅黑"/>
              <a:cs typeface="IRANYekanFN" panose="020B0506030804020204" pitchFamily="34" charset="-78"/>
            </a:endParaRPr>
          </a:p>
        </p:txBody>
      </p:sp>
      <p:sp>
        <p:nvSpPr>
          <p:cNvPr id="31" name="Title 1">
            <a:extLst>
              <a:ext uri="{FF2B5EF4-FFF2-40B4-BE49-F238E27FC236}">
                <a16:creationId xmlns:a16="http://schemas.microsoft.com/office/drawing/2014/main" id="{2540D27C-ED7A-A731-9BE6-20609BCEA470}"/>
              </a:ext>
            </a:extLst>
          </p:cNvPr>
          <p:cNvSpPr>
            <a:spLocks noGrp="1"/>
          </p:cNvSpPr>
          <p:nvPr>
            <p:ph type="title"/>
          </p:nvPr>
        </p:nvSpPr>
        <p:spPr>
          <a:xfrm>
            <a:off x="1024199" y="175070"/>
            <a:ext cx="10338672" cy="698188"/>
          </a:xfrm>
        </p:spPr>
        <p:txBody>
          <a:bodyPr/>
          <a:lstStyle/>
          <a:p>
            <a:pPr algn="l"/>
            <a:r>
              <a:rPr kumimoji="1" lang="en-US"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DNS</a:t>
            </a:r>
            <a:r>
              <a:rPr kumimoji="1" lang="en-US" sz="2438" b="1" kern="0" dirty="0">
                <a:latin typeface="IRANYekanFN Black" panose="020B0506030804020204" pitchFamily="34" charset="-78"/>
                <a:ea typeface="Noto Sans S Chinese Thin" panose="020B0200000000000000" pitchFamily="34" charset="-122"/>
                <a:cs typeface="IRANYekanFN Black" panose="020B0506030804020204" pitchFamily="34" charset="-78"/>
              </a:rPr>
              <a:t> </a:t>
            </a:r>
            <a:r>
              <a:rPr kumimoji="1" lang="en-US"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t>Record</a:t>
            </a:r>
            <a:endParaRPr kumimoji="1" lang="en-US" sz="2438" b="1" kern="0" dirty="0">
              <a:latin typeface="IRANYekanFN Black" panose="020B0506030804020204" pitchFamily="34" charset="-78"/>
              <a:ea typeface="Noto Sans S Chinese Thin" panose="020B0200000000000000" pitchFamily="34" charset="-122"/>
              <a:cs typeface="IRANYekanFN Black" panose="020B0506030804020204" pitchFamily="34" charset="-78"/>
            </a:endParaRPr>
          </a:p>
        </p:txBody>
      </p:sp>
      <p:pic>
        <p:nvPicPr>
          <p:cNvPr id="32" name="图片 6">
            <a:extLst>
              <a:ext uri="{FF2B5EF4-FFF2-40B4-BE49-F238E27FC236}">
                <a16:creationId xmlns:a16="http://schemas.microsoft.com/office/drawing/2014/main" id="{8E92E902-B636-0985-7939-DB56E1A6F7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9459551">
            <a:off x="495903" y="81809"/>
            <a:ext cx="491731" cy="687902"/>
          </a:xfrm>
          <a:prstGeom prst="rect">
            <a:avLst/>
          </a:prstGeom>
        </p:spPr>
      </p:pic>
    </p:spTree>
    <p:extLst>
      <p:ext uri="{BB962C8B-B14F-4D97-AF65-F5344CB8AC3E}">
        <p14:creationId xmlns:p14="http://schemas.microsoft.com/office/powerpoint/2010/main" val="316889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 A </a:t>
            </a:r>
            <a:r>
              <a:rPr lang="en-US" sz="2167" b="1" dirty="0" err="1">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Recoed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33033" y="1673376"/>
            <a:ext cx="10822204" cy="515975"/>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رکورد خیلی ساده است و آدرس دامین و آدرس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IPv4</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رو درون خودش ذخیره میکنه. </a:t>
            </a:r>
          </a:p>
        </p:txBody>
      </p:sp>
      <p:sp>
        <p:nvSpPr>
          <p:cNvPr id="9" name="矩形 19">
            <a:extLst>
              <a:ext uri="{FF2B5EF4-FFF2-40B4-BE49-F238E27FC236}">
                <a16:creationId xmlns:a16="http://schemas.microsoft.com/office/drawing/2014/main" id="{56EA3CEB-19CD-B5A3-8C90-806D2702720B}"/>
              </a:ext>
            </a:extLst>
          </p:cNvPr>
          <p:cNvSpPr/>
          <p:nvPr/>
        </p:nvSpPr>
        <p:spPr>
          <a:xfrm>
            <a:off x="1921328" y="3555135"/>
            <a:ext cx="9768196" cy="531620"/>
          </a:xfrm>
          <a:prstGeom prst="rect">
            <a:avLst/>
          </a:prstGeom>
        </p:spPr>
        <p:txBody>
          <a:bodyPr wrap="square">
            <a:spAutoFit/>
          </a:bodyPr>
          <a:lstStyle/>
          <a:p>
            <a:pPr algn="just"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 AAAA </a:t>
            </a:r>
            <a:r>
              <a:rPr lang="en-US" sz="2167" b="1" dirty="0" err="1">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Recoed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10" name="矩形 19">
            <a:extLst>
              <a:ext uri="{FF2B5EF4-FFF2-40B4-BE49-F238E27FC236}">
                <a16:creationId xmlns:a16="http://schemas.microsoft.com/office/drawing/2014/main" id="{FCFC8003-C681-AEFD-B777-1E1CEEA68E4C}"/>
              </a:ext>
            </a:extLst>
          </p:cNvPr>
          <p:cNvSpPr/>
          <p:nvPr/>
        </p:nvSpPr>
        <p:spPr>
          <a:xfrm>
            <a:off x="828746" y="4152398"/>
            <a:ext cx="10864681" cy="515975"/>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فرق این رکورد با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 A </a:t>
            </a:r>
            <a:r>
              <a:rPr lang="en-US" sz="1761" b="1" dirty="0" err="1">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Recoed</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این هست که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IPv6</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یک دامین رو درون خودش داره.</a:t>
            </a:r>
            <a:endPar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endParaRPr>
          </a:p>
        </p:txBody>
      </p:sp>
      <p:pic>
        <p:nvPicPr>
          <p:cNvPr id="14" name="Picture 13">
            <a:extLst>
              <a:ext uri="{FF2B5EF4-FFF2-40B4-BE49-F238E27FC236}">
                <a16:creationId xmlns:a16="http://schemas.microsoft.com/office/drawing/2014/main" id="{FDADE503-5A97-780A-4DA4-FC395BC24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2551" y="2394621"/>
            <a:ext cx="7271094" cy="849305"/>
          </a:xfrm>
          <a:prstGeom prst="rect">
            <a:avLst/>
          </a:prstGeom>
        </p:spPr>
      </p:pic>
      <p:pic>
        <p:nvPicPr>
          <p:cNvPr id="16" name="Picture 15">
            <a:extLst>
              <a:ext uri="{FF2B5EF4-FFF2-40B4-BE49-F238E27FC236}">
                <a16:creationId xmlns:a16="http://schemas.microsoft.com/office/drawing/2014/main" id="{C81337D4-AB12-9EAA-4462-C91347075C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7849" y="4962656"/>
            <a:ext cx="7097626" cy="1071501"/>
          </a:xfrm>
          <a:prstGeom prst="rect">
            <a:avLst/>
          </a:prstGeom>
        </p:spPr>
      </p:pic>
      <p:sp>
        <p:nvSpPr>
          <p:cNvPr id="5" name="矩形 19">
            <a:extLst>
              <a:ext uri="{FF2B5EF4-FFF2-40B4-BE49-F238E27FC236}">
                <a16:creationId xmlns:a16="http://schemas.microsoft.com/office/drawing/2014/main" id="{8AE31A3A-3E3D-A595-335F-D9258508B0DC}"/>
              </a:ext>
            </a:extLst>
          </p:cNvPr>
          <p:cNvSpPr/>
          <p:nvPr/>
        </p:nvSpPr>
        <p:spPr>
          <a:xfrm>
            <a:off x="341456" y="2529139"/>
            <a:ext cx="2707512" cy="531620"/>
          </a:xfrm>
          <a:prstGeom prst="rect">
            <a:avLst/>
          </a:prstGeom>
        </p:spPr>
        <p:txBody>
          <a:bodyPr wrap="square">
            <a:spAutoFit/>
          </a:bodyPr>
          <a:lstStyle/>
          <a:p>
            <a:pPr algn="ctr"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Domain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sym typeface="Wingdings" panose="05000000000000000000" pitchFamily="2" charset="2"/>
              </a:rPr>
              <a:t> IPv4</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6" name="矩形 19">
            <a:extLst>
              <a:ext uri="{FF2B5EF4-FFF2-40B4-BE49-F238E27FC236}">
                <a16:creationId xmlns:a16="http://schemas.microsoft.com/office/drawing/2014/main" id="{A2AF2288-C4E9-E6D2-DCD9-2C9BA04D118D}"/>
              </a:ext>
            </a:extLst>
          </p:cNvPr>
          <p:cNvSpPr/>
          <p:nvPr/>
        </p:nvSpPr>
        <p:spPr>
          <a:xfrm>
            <a:off x="341455" y="4993803"/>
            <a:ext cx="2707512" cy="531620"/>
          </a:xfrm>
          <a:prstGeom prst="rect">
            <a:avLst/>
          </a:prstGeom>
        </p:spPr>
        <p:txBody>
          <a:bodyPr wrap="square">
            <a:spAutoFit/>
          </a:bodyPr>
          <a:lstStyle/>
          <a:p>
            <a:pPr algn="ctr"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Domain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sym typeface="Wingdings" panose="05000000000000000000" pitchFamily="2" charset="2"/>
              </a:rPr>
              <a:t> IPv6</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Tree>
    <p:custDataLst>
      <p:tags r:id="rId1"/>
    </p:custDataLst>
    <p:extLst>
      <p:ext uri="{BB962C8B-B14F-4D97-AF65-F5344CB8AC3E}">
        <p14:creationId xmlns:p14="http://schemas.microsoft.com/office/powerpoint/2010/main" val="3584890354"/>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a14="http://schemas.microsoft.com/office/drawing/2010/main" xmlns="">
      <p:transition spd="med" advTm="10264">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 CNAME record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1316802" y="1575842"/>
            <a:ext cx="10338434" cy="1464953"/>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رکود خیلی جالبه ! یادتونه توی تعریف اصلی کلمه "دستورالعمل" رو شنیدید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خب در واقع این رکورد آدرس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دامین رو نمیده ولی بهت میگه که فلان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این آدرس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رو داره !</a:t>
            </a:r>
          </a:p>
          <a:p>
            <a:pPr algn="r" defTabSz="1086709" rtl="1" fontAlgn="base">
              <a:lnSpc>
                <a:spcPts val="3657"/>
              </a:lnSpc>
            </a:pPr>
            <a:endPar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endParaRPr>
          </a:p>
        </p:txBody>
      </p:sp>
      <p:pic>
        <p:nvPicPr>
          <p:cNvPr id="15" name="Picture 14">
            <a:extLst>
              <a:ext uri="{FF2B5EF4-FFF2-40B4-BE49-F238E27FC236}">
                <a16:creationId xmlns:a16="http://schemas.microsoft.com/office/drawing/2014/main" id="{37AB57FE-46E6-ADE2-2567-B13D146972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2703" y="2725168"/>
            <a:ext cx="7747232" cy="898901"/>
          </a:xfrm>
          <a:prstGeom prst="rect">
            <a:avLst/>
          </a:prstGeom>
        </p:spPr>
      </p:pic>
      <p:sp>
        <p:nvSpPr>
          <p:cNvPr id="18" name="矩形 19">
            <a:extLst>
              <a:ext uri="{FF2B5EF4-FFF2-40B4-BE49-F238E27FC236}">
                <a16:creationId xmlns:a16="http://schemas.microsoft.com/office/drawing/2014/main" id="{DE90EFC3-B828-C45A-3F44-8E42057112AA}"/>
              </a:ext>
            </a:extLst>
          </p:cNvPr>
          <p:cNvSpPr/>
          <p:nvPr/>
        </p:nvSpPr>
        <p:spPr>
          <a:xfrm>
            <a:off x="1825609" y="3604548"/>
            <a:ext cx="9730006" cy="531620"/>
          </a:xfrm>
          <a:prstGeom prst="rect">
            <a:avLst/>
          </a:prstGeom>
        </p:spPr>
        <p:txBody>
          <a:bodyPr wrap="square">
            <a:spAutoFit/>
          </a:bodyPr>
          <a:lstStyle/>
          <a:p>
            <a:pPr algn="just" defTabSz="1086709" rtl="1" fontAlgn="base">
              <a:lnSpc>
                <a:spcPts val="3657"/>
              </a:lnSpc>
            </a:pP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یا به قول یارو گفتنی ...</a:t>
            </a:r>
          </a:p>
        </p:txBody>
      </p:sp>
      <p:sp>
        <p:nvSpPr>
          <p:cNvPr id="19" name="矩形 19">
            <a:extLst>
              <a:ext uri="{FF2B5EF4-FFF2-40B4-BE49-F238E27FC236}">
                <a16:creationId xmlns:a16="http://schemas.microsoft.com/office/drawing/2014/main" id="{46045E65-275F-A4DF-15F1-AECB7857783D}"/>
              </a:ext>
            </a:extLst>
          </p:cNvPr>
          <p:cNvSpPr/>
          <p:nvPr/>
        </p:nvSpPr>
        <p:spPr>
          <a:xfrm>
            <a:off x="4191444" y="4185723"/>
            <a:ext cx="7408491" cy="1464953"/>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در جواب به بسته ای که درخواست داشته میگه :</a:t>
            </a:r>
            <a:b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b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هر کی فکر میکنه آدرس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رو که میخواد ، من ندارم ، جمع کنه بره همون جایی که فکر میکنه آدرس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هست !</a:t>
            </a:r>
          </a:p>
        </p:txBody>
      </p:sp>
      <p:pic>
        <p:nvPicPr>
          <p:cNvPr id="21" name="Picture 20">
            <a:extLst>
              <a:ext uri="{FF2B5EF4-FFF2-40B4-BE49-F238E27FC236}">
                <a16:creationId xmlns:a16="http://schemas.microsoft.com/office/drawing/2014/main" id="{0D9A7290-A549-65D2-121C-AF22317C09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5183" y="4501882"/>
            <a:ext cx="3547937" cy="2360990"/>
          </a:xfrm>
          <a:prstGeom prst="rect">
            <a:avLst/>
          </a:prstGeom>
        </p:spPr>
      </p:pic>
      <p:sp>
        <p:nvSpPr>
          <p:cNvPr id="5" name="矩形 19">
            <a:extLst>
              <a:ext uri="{FF2B5EF4-FFF2-40B4-BE49-F238E27FC236}">
                <a16:creationId xmlns:a16="http://schemas.microsoft.com/office/drawing/2014/main" id="{1173DC85-83C8-9FCD-40C5-39E58F9ED839}"/>
              </a:ext>
            </a:extLst>
          </p:cNvPr>
          <p:cNvSpPr/>
          <p:nvPr/>
        </p:nvSpPr>
        <p:spPr>
          <a:xfrm>
            <a:off x="188799" y="3551557"/>
            <a:ext cx="5097194" cy="531620"/>
          </a:xfrm>
          <a:prstGeom prst="rect">
            <a:avLst/>
          </a:prstGeom>
        </p:spPr>
        <p:txBody>
          <a:bodyPr wrap="square">
            <a:spAutoFit/>
          </a:bodyPr>
          <a:lstStyle/>
          <a:p>
            <a:pPr algn="ctr"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Domain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sym typeface="Wingdings" panose="05000000000000000000" pitchFamily="2" charset="2"/>
              </a:rPr>
              <a:t> DNS Server domain</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Tree>
    <p:custDataLst>
      <p:tags r:id="rId1"/>
    </p:custDataLst>
    <p:extLst>
      <p:ext uri="{BB962C8B-B14F-4D97-AF65-F5344CB8AC3E}">
        <p14:creationId xmlns:p14="http://schemas.microsoft.com/office/powerpoint/2010/main" val="662083169"/>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 MX record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738666"/>
            <a:ext cx="10822204" cy="1464953"/>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رکورد برای ایمیل ها کاربرد داره.</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در اصل ایمیل ها رو به سرور های ایمیل راهنمایی میکنن.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توجه کنیدکه آدرس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رو به ایمیل‌ها نمیده بلکه آدرس دامین سرورهای ایمیل رو میده. </a:t>
            </a:r>
          </a:p>
        </p:txBody>
      </p:sp>
      <p:pic>
        <p:nvPicPr>
          <p:cNvPr id="8" name="Picture 7">
            <a:extLst>
              <a:ext uri="{FF2B5EF4-FFF2-40B4-BE49-F238E27FC236}">
                <a16:creationId xmlns:a16="http://schemas.microsoft.com/office/drawing/2014/main" id="{CE597309-F891-E01D-73CA-FC532181EE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0238" y="3304416"/>
            <a:ext cx="7741756" cy="1197465"/>
          </a:xfrm>
          <a:prstGeom prst="rect">
            <a:avLst/>
          </a:prstGeom>
        </p:spPr>
      </p:pic>
      <p:sp>
        <p:nvSpPr>
          <p:cNvPr id="9" name="矩形 19">
            <a:extLst>
              <a:ext uri="{FF2B5EF4-FFF2-40B4-BE49-F238E27FC236}">
                <a16:creationId xmlns:a16="http://schemas.microsoft.com/office/drawing/2014/main" id="{6B0B9BE8-1A77-6167-FD23-9AE788DE18E1}"/>
              </a:ext>
            </a:extLst>
          </p:cNvPr>
          <p:cNvSpPr/>
          <p:nvPr/>
        </p:nvSpPr>
        <p:spPr>
          <a:xfrm>
            <a:off x="983538" y="4501881"/>
            <a:ext cx="10667795" cy="515975"/>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رکورد ها دارای یه ستون به اسم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Priority</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یا اولویت هستش که معلوم میکنه کدوم اولویت بیشتری داره !</a:t>
            </a:r>
          </a:p>
        </p:txBody>
      </p:sp>
      <p:sp>
        <p:nvSpPr>
          <p:cNvPr id="5" name="矩形 19">
            <a:extLst>
              <a:ext uri="{FF2B5EF4-FFF2-40B4-BE49-F238E27FC236}">
                <a16:creationId xmlns:a16="http://schemas.microsoft.com/office/drawing/2014/main" id="{E1FEFBC3-5552-5A86-D39F-366C27A43151}"/>
              </a:ext>
            </a:extLst>
          </p:cNvPr>
          <p:cNvSpPr/>
          <p:nvPr/>
        </p:nvSpPr>
        <p:spPr>
          <a:xfrm>
            <a:off x="3716059" y="5221702"/>
            <a:ext cx="5048343" cy="531620"/>
          </a:xfrm>
          <a:prstGeom prst="rect">
            <a:avLst/>
          </a:prstGeom>
        </p:spPr>
        <p:txBody>
          <a:bodyPr wrap="square">
            <a:spAutoFit/>
          </a:bodyPr>
          <a:lstStyle/>
          <a:p>
            <a:pPr algn="ctr"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Domain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sym typeface="Wingdings" panose="05000000000000000000" pitchFamily="2" charset="2"/>
              </a:rPr>
              <a:t> Email server domain</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Tree>
    <p:custDataLst>
      <p:tags r:id="rId1"/>
    </p:custDataLst>
    <p:extLst>
      <p:ext uri="{BB962C8B-B14F-4D97-AF65-F5344CB8AC3E}">
        <p14:creationId xmlns:p14="http://schemas.microsoft.com/office/powerpoint/2010/main" val="3502388389"/>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 TXT record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738666"/>
            <a:ext cx="10822204" cy="1464953"/>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رکورد خیلی جالب تره ، داخل این رکورد متن نگه داشته میشه ! تغییر مستقیمی هم توی ساختار </a:t>
            </a:r>
            <a:r>
              <a:rPr lang="fa-IR"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نداره</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ولی بعدا مهندسین اومدن با استفاده از این رکورد یه استفاده های دیگه هم کردن ولی در حالت ساده میشه گفت یه یادداشت هست برای مدیر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a:t>
            </a:r>
          </a:p>
        </p:txBody>
      </p:sp>
      <p:sp>
        <p:nvSpPr>
          <p:cNvPr id="9" name="矩形 19">
            <a:extLst>
              <a:ext uri="{FF2B5EF4-FFF2-40B4-BE49-F238E27FC236}">
                <a16:creationId xmlns:a16="http://schemas.microsoft.com/office/drawing/2014/main" id="{6B0B9BE8-1A77-6167-FD23-9AE788DE18E1}"/>
              </a:ext>
            </a:extLst>
          </p:cNvPr>
          <p:cNvSpPr/>
          <p:nvPr/>
        </p:nvSpPr>
        <p:spPr>
          <a:xfrm>
            <a:off x="983538" y="4213970"/>
            <a:ext cx="10667795" cy="515975"/>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از این رکورد ساده بعدا برا احراز هویت و تشخیص ایمیل های اسپم استفاده شد ! چطور ؟ میگم الان !</a:t>
            </a:r>
          </a:p>
        </p:txBody>
      </p:sp>
      <p:sp>
        <p:nvSpPr>
          <p:cNvPr id="5" name="矩形 19">
            <a:extLst>
              <a:ext uri="{FF2B5EF4-FFF2-40B4-BE49-F238E27FC236}">
                <a16:creationId xmlns:a16="http://schemas.microsoft.com/office/drawing/2014/main" id="{E1FEFBC3-5552-5A86-D39F-366C27A43151}"/>
              </a:ext>
            </a:extLst>
          </p:cNvPr>
          <p:cNvSpPr/>
          <p:nvPr/>
        </p:nvSpPr>
        <p:spPr>
          <a:xfrm>
            <a:off x="3716059" y="5006976"/>
            <a:ext cx="5048343" cy="531620"/>
          </a:xfrm>
          <a:prstGeom prst="rect">
            <a:avLst/>
          </a:prstGeom>
        </p:spPr>
        <p:txBody>
          <a:bodyPr wrap="square">
            <a:spAutoFit/>
          </a:bodyPr>
          <a:lstStyle/>
          <a:p>
            <a:pPr algn="ctr"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Domain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sym typeface="Wingdings" panose="05000000000000000000" pitchFamily="2" charset="2"/>
              </a:rPr>
              <a:t> Text</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graphicFrame>
        <p:nvGraphicFramePr>
          <p:cNvPr id="6" name="Table 6">
            <a:extLst>
              <a:ext uri="{FF2B5EF4-FFF2-40B4-BE49-F238E27FC236}">
                <a16:creationId xmlns:a16="http://schemas.microsoft.com/office/drawing/2014/main" id="{823ED2BC-8337-E705-B11E-FCE9DF93CE87}"/>
              </a:ext>
            </a:extLst>
          </p:cNvPr>
          <p:cNvGraphicFramePr>
            <a:graphicFrameLocks noGrp="1"/>
          </p:cNvGraphicFramePr>
          <p:nvPr/>
        </p:nvGraphicFramePr>
        <p:xfrm>
          <a:off x="2682287" y="3295708"/>
          <a:ext cx="8908280" cy="718501"/>
        </p:xfrm>
        <a:graphic>
          <a:graphicData uri="http://schemas.openxmlformats.org/drawingml/2006/table">
            <a:tbl>
              <a:tblPr firstRow="1" bandRow="1">
                <a:tableStyleId>{5C22544A-7EE6-4342-B048-85BDC9FD1C3A}</a:tableStyleId>
              </a:tblPr>
              <a:tblGrid>
                <a:gridCol w="2969427">
                  <a:extLst>
                    <a:ext uri="{9D8B030D-6E8A-4147-A177-3AD203B41FA5}">
                      <a16:colId xmlns:a16="http://schemas.microsoft.com/office/drawing/2014/main" val="205911919"/>
                    </a:ext>
                  </a:extLst>
                </a:gridCol>
                <a:gridCol w="2969427">
                  <a:extLst>
                    <a:ext uri="{9D8B030D-6E8A-4147-A177-3AD203B41FA5}">
                      <a16:colId xmlns:a16="http://schemas.microsoft.com/office/drawing/2014/main" val="1294349156"/>
                    </a:ext>
                  </a:extLst>
                </a:gridCol>
                <a:gridCol w="2969427">
                  <a:extLst>
                    <a:ext uri="{9D8B030D-6E8A-4147-A177-3AD203B41FA5}">
                      <a16:colId xmlns:a16="http://schemas.microsoft.com/office/drawing/2014/main" val="346564522"/>
                    </a:ext>
                  </a:extLst>
                </a:gridCol>
              </a:tblGrid>
              <a:tr h="359251">
                <a:tc>
                  <a:txBody>
                    <a:bodyPr/>
                    <a:lstStyle/>
                    <a:p>
                      <a:pPr algn="ctr"/>
                      <a:r>
                        <a:rPr lang="en-US" sz="1500" b="1" i="0" kern="1200" dirty="0">
                          <a:solidFill>
                            <a:schemeClr val="lt1"/>
                          </a:solidFill>
                          <a:effectLst/>
                          <a:latin typeface="+mn-lt"/>
                          <a:ea typeface="+mn-ea"/>
                          <a:cs typeface="+mn-cs"/>
                        </a:rPr>
                        <a:t>host.widgets.com</a:t>
                      </a:r>
                      <a:endParaRPr lang="en-US" sz="1500" dirty="0"/>
                    </a:p>
                  </a:txBody>
                  <a:tcPr marL="123855" marR="123855" marT="61928" marB="61928"/>
                </a:tc>
                <a:tc>
                  <a:txBody>
                    <a:bodyPr/>
                    <a:lstStyle/>
                    <a:p>
                      <a:pPr algn="ctr"/>
                      <a:r>
                        <a:rPr lang="en-US" sz="1500" b="1" i="0" kern="1200" dirty="0">
                          <a:solidFill>
                            <a:schemeClr val="lt1"/>
                          </a:solidFill>
                          <a:effectLst/>
                          <a:latin typeface="+mn-lt"/>
                          <a:ea typeface="+mn-ea"/>
                          <a:cs typeface="+mn-cs"/>
                        </a:rPr>
                        <a:t>record type:</a:t>
                      </a:r>
                      <a:endParaRPr lang="en-US" sz="1500" dirty="0"/>
                    </a:p>
                  </a:txBody>
                  <a:tcPr marL="123855" marR="123855" marT="61928" marB="61928"/>
                </a:tc>
                <a:tc>
                  <a:txBody>
                    <a:bodyPr/>
                    <a:lstStyle/>
                    <a:p>
                      <a:pPr algn="ctr"/>
                      <a:r>
                        <a:rPr lang="en-US" sz="1500" b="1" i="0" kern="1200" dirty="0">
                          <a:solidFill>
                            <a:schemeClr val="lt1"/>
                          </a:solidFill>
                          <a:effectLst/>
                          <a:latin typeface="+mn-lt"/>
                          <a:ea typeface="+mn-ea"/>
                          <a:cs typeface="+mn-cs"/>
                        </a:rPr>
                        <a:t>value:</a:t>
                      </a:r>
                      <a:endParaRPr lang="en-US" sz="1500" dirty="0"/>
                    </a:p>
                  </a:txBody>
                  <a:tcPr marL="123855" marR="123855" marT="61928" marB="61928"/>
                </a:tc>
                <a:extLst>
                  <a:ext uri="{0D108BD9-81ED-4DB2-BD59-A6C34878D82A}">
                    <a16:rowId xmlns:a16="http://schemas.microsoft.com/office/drawing/2014/main" val="942769548"/>
                  </a:ext>
                </a:extLst>
              </a:tr>
              <a:tr h="359251">
                <a:tc>
                  <a:txBody>
                    <a:bodyPr/>
                    <a:lstStyle/>
                    <a:p>
                      <a:pPr algn="ctr"/>
                      <a:r>
                        <a:rPr lang="en-US" sz="1500" b="0" i="0" kern="1200" dirty="0">
                          <a:solidFill>
                            <a:schemeClr val="dk1"/>
                          </a:solidFill>
                          <a:effectLst/>
                          <a:latin typeface="+mn-lt"/>
                          <a:ea typeface="+mn-ea"/>
                          <a:cs typeface="+mn-cs"/>
                        </a:rPr>
                        <a:t>@</a:t>
                      </a:r>
                      <a:endParaRPr lang="en-US" sz="1500" dirty="0"/>
                    </a:p>
                  </a:txBody>
                  <a:tcPr marL="123855" marR="123855" marT="61928" marB="61928"/>
                </a:tc>
                <a:tc>
                  <a:txBody>
                    <a:bodyPr/>
                    <a:lstStyle/>
                    <a:p>
                      <a:pPr algn="ctr"/>
                      <a:r>
                        <a:rPr lang="en-US" sz="1500" b="0" i="0" kern="1200" dirty="0">
                          <a:solidFill>
                            <a:schemeClr val="dk1"/>
                          </a:solidFill>
                          <a:effectLst/>
                          <a:latin typeface="+mn-lt"/>
                          <a:ea typeface="+mn-ea"/>
                          <a:cs typeface="+mn-cs"/>
                        </a:rPr>
                        <a:t>TXT</a:t>
                      </a:r>
                      <a:endParaRPr lang="en-US" sz="1500" dirty="0"/>
                    </a:p>
                  </a:txBody>
                  <a:tcPr marL="123855" marR="123855" marT="61928" marB="61928"/>
                </a:tc>
                <a:tc>
                  <a:txBody>
                    <a:bodyPr/>
                    <a:lstStyle/>
                    <a:p>
                      <a:pPr algn="ctr"/>
                      <a:r>
                        <a:rPr lang="en-US" sz="1500" b="0" i="0" kern="1200" dirty="0">
                          <a:solidFill>
                            <a:schemeClr val="dk1"/>
                          </a:solidFill>
                          <a:effectLst/>
                          <a:latin typeface="+mn-lt"/>
                          <a:ea typeface="+mn-ea"/>
                          <a:cs typeface="+mn-cs"/>
                        </a:rPr>
                        <a:t>"favorite drink=orange juice"</a:t>
                      </a:r>
                      <a:endParaRPr lang="en-US" sz="1500" dirty="0"/>
                    </a:p>
                  </a:txBody>
                  <a:tcPr marL="123855" marR="123855" marT="61928" marB="61928"/>
                </a:tc>
                <a:extLst>
                  <a:ext uri="{0D108BD9-81ED-4DB2-BD59-A6C34878D82A}">
                    <a16:rowId xmlns:a16="http://schemas.microsoft.com/office/drawing/2014/main" val="523120297"/>
                  </a:ext>
                </a:extLst>
              </a:tr>
            </a:tbl>
          </a:graphicData>
        </a:graphic>
      </p:graphicFrame>
    </p:spTree>
    <p:custDataLst>
      <p:tags r:id="rId1"/>
    </p:custDataLst>
    <p:extLst>
      <p:ext uri="{BB962C8B-B14F-4D97-AF65-F5344CB8AC3E}">
        <p14:creationId xmlns:p14="http://schemas.microsoft.com/office/powerpoint/2010/main" val="1617057927"/>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کاربرد های دیگر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 TXT record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770911"/>
            <a:ext cx="10822204" cy="3837397"/>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رکورد باعث ایجاد چند تا رکورد دیگه شد ! مثلا :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رکورد </a:t>
            </a:r>
            <a:r>
              <a:rPr lang="en-US"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SPF</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 به رکورد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TXT</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گفته میشه که داخلش </a:t>
            </a:r>
            <a:r>
              <a:rPr lang="fa-IR" sz="1761" b="1" dirty="0">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لیستی از سرور های ایمیل تایید شده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رو ذخیره کرده ، این باعث میشه به ایمیل های غیر از این سرور های جواب های دیگه ای داده بشه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رکورد </a:t>
            </a:r>
            <a:r>
              <a:rPr lang="en-US"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DKIM</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 به رکورد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TXT</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گفته میشه که داخلش </a:t>
            </a:r>
            <a:r>
              <a:rPr lang="fa-IR" sz="1761" b="1" dirty="0">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کلید رمزنگاری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ذخیره شده باشه ، این کمک میکنه تا هر ایمیلی که ارسال میشه و ادعا میکنه از سرور ( مثلا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Microsoft.com</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 اومده ، با استفاده از کلید های رمزنگاری هویت ایمیل تایید بشه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رکورد </a:t>
            </a:r>
            <a:r>
              <a:rPr lang="en-US"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DMARC</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 این رکورد رو میشه یه جورایی تلفیقی از دو مورد قبلی دونست ، چون به خط‌منشی های رکورد های قبلی اشاره میکنه !</a:t>
            </a:r>
          </a:p>
        </p:txBody>
      </p:sp>
    </p:spTree>
    <p:custDataLst>
      <p:tags r:id="rId1"/>
    </p:custDataLst>
    <p:extLst>
      <p:ext uri="{BB962C8B-B14F-4D97-AF65-F5344CB8AC3E}">
        <p14:creationId xmlns:p14="http://schemas.microsoft.com/office/powerpoint/2010/main" val="1574533615"/>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EDC60D-BC25-4CBB-8A5E-97857C2EB77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710225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 NS record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738666"/>
            <a:ext cx="10822204" cy="990464"/>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رکورد به طور ساده ، آدرس بقیه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سرورها رو درون خودش نگه میداره ( اون هایی که معتبر هستن )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در واقع وقتی درخواستی میشه و جوابی براش نباشه ، به اون درخواست میگه این به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مراجعه کن !</a:t>
            </a:r>
          </a:p>
        </p:txBody>
      </p:sp>
      <p:sp>
        <p:nvSpPr>
          <p:cNvPr id="9" name="矩形 19">
            <a:extLst>
              <a:ext uri="{FF2B5EF4-FFF2-40B4-BE49-F238E27FC236}">
                <a16:creationId xmlns:a16="http://schemas.microsoft.com/office/drawing/2014/main" id="{6B0B9BE8-1A77-6167-FD23-9AE788DE18E1}"/>
              </a:ext>
            </a:extLst>
          </p:cNvPr>
          <p:cNvSpPr/>
          <p:nvPr/>
        </p:nvSpPr>
        <p:spPr>
          <a:xfrm>
            <a:off x="983538" y="3859794"/>
            <a:ext cx="10667795" cy="515975"/>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وقتی شما چند تا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داشته باشید خیلی به کارتون میاد !</a:t>
            </a:r>
          </a:p>
        </p:txBody>
      </p:sp>
      <p:sp>
        <p:nvSpPr>
          <p:cNvPr id="5" name="矩形 19">
            <a:extLst>
              <a:ext uri="{FF2B5EF4-FFF2-40B4-BE49-F238E27FC236}">
                <a16:creationId xmlns:a16="http://schemas.microsoft.com/office/drawing/2014/main" id="{E1FEFBC3-5552-5A86-D39F-366C27A43151}"/>
              </a:ext>
            </a:extLst>
          </p:cNvPr>
          <p:cNvSpPr/>
          <p:nvPr/>
        </p:nvSpPr>
        <p:spPr>
          <a:xfrm>
            <a:off x="3250012" y="4960454"/>
            <a:ext cx="5691976" cy="531620"/>
          </a:xfrm>
          <a:prstGeom prst="rect">
            <a:avLst/>
          </a:prstGeom>
        </p:spPr>
        <p:txBody>
          <a:bodyPr wrap="square">
            <a:spAutoFit/>
          </a:bodyPr>
          <a:lstStyle/>
          <a:p>
            <a:pPr algn="ctr"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Domain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sym typeface="Wingdings" panose="05000000000000000000" pitchFamily="2" charset="2"/>
              </a:rPr>
              <a:t> DNS server domain (valid)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graphicFrame>
        <p:nvGraphicFramePr>
          <p:cNvPr id="6" name="Table 6">
            <a:extLst>
              <a:ext uri="{FF2B5EF4-FFF2-40B4-BE49-F238E27FC236}">
                <a16:creationId xmlns:a16="http://schemas.microsoft.com/office/drawing/2014/main" id="{823ED2BC-8337-E705-B11E-FCE9DF93CE87}"/>
              </a:ext>
            </a:extLst>
          </p:cNvPr>
          <p:cNvGraphicFramePr>
            <a:graphicFrameLocks noGrp="1"/>
          </p:cNvGraphicFramePr>
          <p:nvPr/>
        </p:nvGraphicFramePr>
        <p:xfrm>
          <a:off x="1410195" y="2975047"/>
          <a:ext cx="10241138" cy="743131"/>
        </p:xfrm>
        <a:graphic>
          <a:graphicData uri="http://schemas.openxmlformats.org/drawingml/2006/table">
            <a:tbl>
              <a:tblPr firstRow="1" bandRow="1">
                <a:tableStyleId>{5C22544A-7EE6-4342-B048-85BDC9FD1C3A}</a:tableStyleId>
              </a:tblPr>
              <a:tblGrid>
                <a:gridCol w="2560284">
                  <a:extLst>
                    <a:ext uri="{9D8B030D-6E8A-4147-A177-3AD203B41FA5}">
                      <a16:colId xmlns:a16="http://schemas.microsoft.com/office/drawing/2014/main" val="205911919"/>
                    </a:ext>
                  </a:extLst>
                </a:gridCol>
                <a:gridCol w="2560284">
                  <a:extLst>
                    <a:ext uri="{9D8B030D-6E8A-4147-A177-3AD203B41FA5}">
                      <a16:colId xmlns:a16="http://schemas.microsoft.com/office/drawing/2014/main" val="1294349156"/>
                    </a:ext>
                  </a:extLst>
                </a:gridCol>
                <a:gridCol w="2560284">
                  <a:extLst>
                    <a:ext uri="{9D8B030D-6E8A-4147-A177-3AD203B41FA5}">
                      <a16:colId xmlns:a16="http://schemas.microsoft.com/office/drawing/2014/main" val="346564522"/>
                    </a:ext>
                  </a:extLst>
                </a:gridCol>
                <a:gridCol w="2560284">
                  <a:extLst>
                    <a:ext uri="{9D8B030D-6E8A-4147-A177-3AD203B41FA5}">
                      <a16:colId xmlns:a16="http://schemas.microsoft.com/office/drawing/2014/main" val="1128509827"/>
                    </a:ext>
                  </a:extLst>
                </a:gridCol>
              </a:tblGrid>
              <a:tr h="371566">
                <a:tc>
                  <a:txBody>
                    <a:bodyPr/>
                    <a:lstStyle/>
                    <a:p>
                      <a:pPr algn="ctr"/>
                      <a:r>
                        <a:rPr lang="en-US" sz="1600" b="1" i="0" kern="1200" dirty="0">
                          <a:solidFill>
                            <a:schemeClr val="lt1"/>
                          </a:solidFill>
                          <a:effectLst/>
                          <a:latin typeface="+mn-lt"/>
                          <a:ea typeface="+mn-ea"/>
                          <a:cs typeface="+mn-cs"/>
                        </a:rPr>
                        <a:t>host.widgets.com</a:t>
                      </a:r>
                      <a:endParaRPr lang="en-US" sz="1600" dirty="0"/>
                    </a:p>
                  </a:txBody>
                  <a:tcPr marL="123855" marR="123855" marT="61928" marB="61928"/>
                </a:tc>
                <a:tc>
                  <a:txBody>
                    <a:bodyPr/>
                    <a:lstStyle/>
                    <a:p>
                      <a:pPr algn="ctr"/>
                      <a:r>
                        <a:rPr lang="en-US" sz="1600" b="1" i="0" kern="1200" dirty="0">
                          <a:solidFill>
                            <a:schemeClr val="lt1"/>
                          </a:solidFill>
                          <a:effectLst/>
                          <a:latin typeface="+mn-lt"/>
                          <a:ea typeface="+mn-ea"/>
                          <a:cs typeface="+mn-cs"/>
                        </a:rPr>
                        <a:t>record type:</a:t>
                      </a:r>
                      <a:endParaRPr lang="en-US" sz="1600" dirty="0"/>
                    </a:p>
                  </a:txBody>
                  <a:tcPr marL="123855" marR="123855" marT="61928" marB="61928"/>
                </a:tc>
                <a:tc>
                  <a:txBody>
                    <a:bodyPr/>
                    <a:lstStyle/>
                    <a:p>
                      <a:pPr algn="ctr"/>
                      <a:r>
                        <a:rPr lang="en-US" sz="1600" b="1" i="0" kern="1200" dirty="0">
                          <a:solidFill>
                            <a:schemeClr val="lt1"/>
                          </a:solidFill>
                          <a:effectLst/>
                          <a:latin typeface="+mn-lt"/>
                          <a:ea typeface="+mn-ea"/>
                          <a:cs typeface="+mn-cs"/>
                        </a:rPr>
                        <a:t>value:</a:t>
                      </a:r>
                      <a:endParaRPr lang="en-US" sz="1600" dirty="0"/>
                    </a:p>
                  </a:txBody>
                  <a:tcPr marL="123855" marR="123855" marT="61928" marB="61928"/>
                </a:tc>
                <a:tc>
                  <a:txBody>
                    <a:bodyPr/>
                    <a:lstStyle/>
                    <a:p>
                      <a:pPr algn="ctr"/>
                      <a:r>
                        <a:rPr lang="en-US" sz="1600" dirty="0"/>
                        <a:t>TTL</a:t>
                      </a:r>
                    </a:p>
                  </a:txBody>
                  <a:tcPr marL="123855" marR="123855" marT="61928" marB="61928"/>
                </a:tc>
                <a:extLst>
                  <a:ext uri="{0D108BD9-81ED-4DB2-BD59-A6C34878D82A}">
                    <a16:rowId xmlns:a16="http://schemas.microsoft.com/office/drawing/2014/main" val="942769548"/>
                  </a:ext>
                </a:extLst>
              </a:tr>
              <a:tr h="371566">
                <a:tc>
                  <a:txBody>
                    <a:bodyPr/>
                    <a:lstStyle/>
                    <a:p>
                      <a:pPr algn="ctr"/>
                      <a:r>
                        <a:rPr lang="en-US" sz="1600" b="0" i="0" kern="1200" dirty="0">
                          <a:solidFill>
                            <a:schemeClr val="dk1"/>
                          </a:solidFill>
                          <a:effectLst/>
                          <a:latin typeface="+mn-lt"/>
                          <a:ea typeface="+mn-ea"/>
                          <a:cs typeface="+mn-cs"/>
                        </a:rPr>
                        <a:t>@</a:t>
                      </a:r>
                      <a:endParaRPr lang="en-US" sz="1600" dirty="0"/>
                    </a:p>
                  </a:txBody>
                  <a:tcPr marL="123855" marR="123855" marT="61928" marB="61928"/>
                </a:tc>
                <a:tc>
                  <a:txBody>
                    <a:bodyPr/>
                    <a:lstStyle/>
                    <a:p>
                      <a:pPr algn="ctr"/>
                      <a:r>
                        <a:rPr lang="en-US" sz="1600" dirty="0"/>
                        <a:t>NS</a:t>
                      </a:r>
                    </a:p>
                  </a:txBody>
                  <a:tcPr marL="123855" marR="123855" marT="61928" marB="61928"/>
                </a:tc>
                <a:tc>
                  <a:txBody>
                    <a:bodyPr/>
                    <a:lstStyle/>
                    <a:p>
                      <a:pPr algn="ctr"/>
                      <a:r>
                        <a:rPr lang="en-US" sz="1600" b="0" i="0" kern="1200" dirty="0">
                          <a:solidFill>
                            <a:schemeClr val="dk1"/>
                          </a:solidFill>
                          <a:effectLst/>
                          <a:latin typeface="+mn-lt"/>
                          <a:ea typeface="+mn-ea"/>
                          <a:cs typeface="+mn-cs"/>
                        </a:rPr>
                        <a:t>ns1.exampleserver.com</a:t>
                      </a:r>
                      <a:endParaRPr lang="en-US" sz="1600" dirty="0"/>
                    </a:p>
                  </a:txBody>
                  <a:tcPr marL="123855" marR="123855" marT="61928" marB="61928"/>
                </a:tc>
                <a:tc>
                  <a:txBody>
                    <a:bodyPr/>
                    <a:lstStyle/>
                    <a:p>
                      <a:pPr algn="ctr"/>
                      <a:r>
                        <a:rPr lang="en-US" sz="1600" dirty="0"/>
                        <a:t>12000</a:t>
                      </a:r>
                    </a:p>
                  </a:txBody>
                  <a:tcPr marL="123855" marR="123855" marT="61928" marB="61928"/>
                </a:tc>
                <a:extLst>
                  <a:ext uri="{0D108BD9-81ED-4DB2-BD59-A6C34878D82A}">
                    <a16:rowId xmlns:a16="http://schemas.microsoft.com/office/drawing/2014/main" val="523120297"/>
                  </a:ext>
                </a:extLst>
              </a:tr>
            </a:tbl>
          </a:graphicData>
        </a:graphic>
      </p:graphicFrame>
    </p:spTree>
    <p:custDataLst>
      <p:tags r:id="rId1"/>
    </p:custDataLst>
    <p:extLst>
      <p:ext uri="{BB962C8B-B14F-4D97-AF65-F5344CB8AC3E}">
        <p14:creationId xmlns:p14="http://schemas.microsoft.com/office/powerpoint/2010/main" val="3561865228"/>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 SOV record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738667"/>
            <a:ext cx="10822204" cy="990464"/>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رکورد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SOV</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در واقع میاد یه سری اطلاعات جانبی در مورد دامنه رو ذخیره میکنه ، این اطلاعات میتونه شامل : آدرس ایمیل مدیر، آخرین زمان به‌روزرسانی دامنه و مدت زمانی که سرور باید بین بازخوانی‌ها منتظر بماند و ... باشه !</a:t>
            </a:r>
          </a:p>
        </p:txBody>
      </p:sp>
      <p:sp>
        <p:nvSpPr>
          <p:cNvPr id="5" name="矩形 19">
            <a:extLst>
              <a:ext uri="{FF2B5EF4-FFF2-40B4-BE49-F238E27FC236}">
                <a16:creationId xmlns:a16="http://schemas.microsoft.com/office/drawing/2014/main" id="{E1FEFBC3-5552-5A86-D39F-366C27A43151}"/>
              </a:ext>
            </a:extLst>
          </p:cNvPr>
          <p:cNvSpPr/>
          <p:nvPr/>
        </p:nvSpPr>
        <p:spPr>
          <a:xfrm>
            <a:off x="48853" y="3941695"/>
            <a:ext cx="5691976" cy="531620"/>
          </a:xfrm>
          <a:prstGeom prst="rect">
            <a:avLst/>
          </a:prstGeom>
        </p:spPr>
        <p:txBody>
          <a:bodyPr wrap="square">
            <a:spAutoFit/>
          </a:bodyPr>
          <a:lstStyle/>
          <a:p>
            <a:pPr algn="ctr"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Domain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sym typeface="Wingdings" panose="05000000000000000000" pitchFamily="2" charset="2"/>
              </a:rPr>
              <a:t> Domain info</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pic>
        <p:nvPicPr>
          <p:cNvPr id="8" name="Picture 7">
            <a:extLst>
              <a:ext uri="{FF2B5EF4-FFF2-40B4-BE49-F238E27FC236}">
                <a16:creationId xmlns:a16="http://schemas.microsoft.com/office/drawing/2014/main" id="{17DCC79A-D6E1-E521-C207-D123223F61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8189" y="2844035"/>
            <a:ext cx="6326078" cy="2565935"/>
          </a:xfrm>
          <a:prstGeom prst="rect">
            <a:avLst/>
          </a:prstGeom>
        </p:spPr>
      </p:pic>
    </p:spTree>
    <p:custDataLst>
      <p:tags r:id="rId1"/>
    </p:custDataLst>
    <p:extLst>
      <p:ext uri="{BB962C8B-B14F-4D97-AF65-F5344CB8AC3E}">
        <p14:creationId xmlns:p14="http://schemas.microsoft.com/office/powerpoint/2010/main" val="1162030201"/>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 SRV record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556324"/>
            <a:ext cx="10822204" cy="1464953"/>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رکورد های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SRV</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یه فرقی با بقیه دارن ، در رکورد هایی مثل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A</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دو تا مقدار ذخیره میشد ، یکی نامه دامنه و یکی آدرس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 اما در این رکوردها پورت رو هم ذخیره میکنن (و یه سری چیزهای خاص) ، حالا به چه دردی میخوره ؟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رکورد برای سرویس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VoIP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و پروتکل‌های خاص نیاز به دونستن پورت دارن استفاده میشه ! </a:t>
            </a:r>
          </a:p>
        </p:txBody>
      </p:sp>
      <p:sp>
        <p:nvSpPr>
          <p:cNvPr id="5" name="矩形 19">
            <a:extLst>
              <a:ext uri="{FF2B5EF4-FFF2-40B4-BE49-F238E27FC236}">
                <a16:creationId xmlns:a16="http://schemas.microsoft.com/office/drawing/2014/main" id="{E1FEFBC3-5552-5A86-D39F-366C27A43151}"/>
              </a:ext>
            </a:extLst>
          </p:cNvPr>
          <p:cNvSpPr/>
          <p:nvPr/>
        </p:nvSpPr>
        <p:spPr>
          <a:xfrm>
            <a:off x="1" y="4105789"/>
            <a:ext cx="5691976" cy="531620"/>
          </a:xfrm>
          <a:prstGeom prst="rect">
            <a:avLst/>
          </a:prstGeom>
        </p:spPr>
        <p:txBody>
          <a:bodyPr wrap="square">
            <a:spAutoFit/>
          </a:bodyPr>
          <a:lstStyle/>
          <a:p>
            <a:pPr algn="ctr"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Domain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sym typeface="Wingdings" panose="05000000000000000000" pitchFamily="2" charset="2"/>
              </a:rPr>
              <a:t> IP + Port (…)</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pic>
        <p:nvPicPr>
          <p:cNvPr id="7" name="Picture 6">
            <a:extLst>
              <a:ext uri="{FF2B5EF4-FFF2-40B4-BE49-F238E27FC236}">
                <a16:creationId xmlns:a16="http://schemas.microsoft.com/office/drawing/2014/main" id="{97C625FF-FEDB-134C-5333-4FDDD5B6D2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097" y="3060077"/>
            <a:ext cx="6652459" cy="2883608"/>
          </a:xfrm>
          <a:prstGeom prst="rect">
            <a:avLst/>
          </a:prstGeom>
        </p:spPr>
      </p:pic>
    </p:spTree>
    <p:custDataLst>
      <p:tags r:id="rId1"/>
    </p:custDataLst>
    <p:extLst>
      <p:ext uri="{BB962C8B-B14F-4D97-AF65-F5344CB8AC3E}">
        <p14:creationId xmlns:p14="http://schemas.microsoft.com/office/powerpoint/2010/main" val="1221196756"/>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 PTR record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556324"/>
            <a:ext cx="10822204" cy="990464"/>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تا الان کار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رو با دادن دامنه و گرفتن ادرس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شناختید ولی این رکورد دقیقا برعکس عمل میکنه ! </a:t>
            </a:r>
          </a:p>
          <a:p>
            <a:pPr algn="r" defTabSz="1086709" rtl="1" fontAlgn="base">
              <a:lnSpc>
                <a:spcPts val="3657"/>
              </a:lnSpc>
            </a:pPr>
            <a:r>
              <a:rPr lang="fa-IR"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آدرس</a:t>
            </a:r>
            <a:r>
              <a:rPr lang="en-US"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 میگیره ، دامنه تحویل میده ! </a:t>
            </a:r>
          </a:p>
        </p:txBody>
      </p:sp>
      <p:sp>
        <p:nvSpPr>
          <p:cNvPr id="5" name="矩形 19">
            <a:extLst>
              <a:ext uri="{FF2B5EF4-FFF2-40B4-BE49-F238E27FC236}">
                <a16:creationId xmlns:a16="http://schemas.microsoft.com/office/drawing/2014/main" id="{E1FEFBC3-5552-5A86-D39F-366C27A43151}"/>
              </a:ext>
            </a:extLst>
          </p:cNvPr>
          <p:cNvSpPr/>
          <p:nvPr/>
        </p:nvSpPr>
        <p:spPr>
          <a:xfrm>
            <a:off x="570046" y="4848354"/>
            <a:ext cx="2619550" cy="531620"/>
          </a:xfrm>
          <a:prstGeom prst="rect">
            <a:avLst/>
          </a:prstGeom>
        </p:spPr>
        <p:txBody>
          <a:bodyPr wrap="square">
            <a:spAutoFit/>
          </a:bodyPr>
          <a:lstStyle/>
          <a:p>
            <a:pPr algn="ctr"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IP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sym typeface="Wingdings" panose="05000000000000000000" pitchFamily="2" charset="2"/>
              </a:rPr>
              <a:t> Domain</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6" name="矩形 19">
            <a:extLst>
              <a:ext uri="{FF2B5EF4-FFF2-40B4-BE49-F238E27FC236}">
                <a16:creationId xmlns:a16="http://schemas.microsoft.com/office/drawing/2014/main" id="{79A1F323-45EB-9B33-94D4-2D2033108B02}"/>
              </a:ext>
            </a:extLst>
          </p:cNvPr>
          <p:cNvSpPr/>
          <p:nvPr/>
        </p:nvSpPr>
        <p:spPr>
          <a:xfrm>
            <a:off x="833271" y="2551188"/>
            <a:ext cx="10822204" cy="1939442"/>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رکورد حالا برای چی استفاده میشه دقیقا ؟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رکورد رو </a:t>
            </a:r>
            <a:r>
              <a:rPr lang="en-US" sz="1761" b="1" dirty="0" err="1">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Anit</a:t>
            </a:r>
            <a:r>
              <a:rPr lang="en-US" sz="1761" b="1" dirty="0">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-Spam</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ها برای تشخیص دامنه سروری که ایمیل ازش ارسال شده ، استفاده میشه</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یکی دیگه از استفاده هاش </a:t>
            </a:r>
            <a:r>
              <a:rPr lang="fa-IR" sz="1761" b="1" dirty="0">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ایرادیابی از شبکه</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است ، برای تست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میشه ازش استفاده کرد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در محیط سیستمی که فقط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در دسترس باشه ، میشه برای </a:t>
            </a:r>
            <a:r>
              <a:rPr lang="fa-IR" sz="1761" b="1" dirty="0">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لاگ کردن دامنه ها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ازش استفاده کرد.</a:t>
            </a:r>
          </a:p>
        </p:txBody>
      </p:sp>
    </p:spTree>
    <p:custDataLst>
      <p:tags r:id="rId1"/>
    </p:custDataLst>
    <p:extLst>
      <p:ext uri="{BB962C8B-B14F-4D97-AF65-F5344CB8AC3E}">
        <p14:creationId xmlns:p14="http://schemas.microsoft.com/office/powerpoint/2010/main" val="435139679"/>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rot="19459551">
            <a:off x="369785" y="225082"/>
            <a:ext cx="491731" cy="687902"/>
          </a:xfrm>
          <a:prstGeom prst="rect">
            <a:avLst/>
          </a:prstGeom>
        </p:spPr>
      </p:pic>
      <p:sp>
        <p:nvSpPr>
          <p:cNvPr id="2" name="Rectangle 36">
            <a:extLst>
              <a:ext uri="{FF2B5EF4-FFF2-40B4-BE49-F238E27FC236}">
                <a16:creationId xmlns:a16="http://schemas.microsoft.com/office/drawing/2014/main" id="{3A00E76C-77F2-ED16-47E0-E8612D6E5D46}"/>
              </a:ext>
            </a:extLst>
          </p:cNvPr>
          <p:cNvSpPr/>
          <p:nvPr/>
        </p:nvSpPr>
        <p:spPr>
          <a:xfrm>
            <a:off x="-1414168" y="430153"/>
            <a:ext cx="5266871" cy="592439"/>
          </a:xfrm>
          <a:prstGeom prst="rect">
            <a:avLst/>
          </a:prstGeom>
          <a:noFill/>
        </p:spPr>
        <p:txBody>
          <a:bodyPr wrap="square" lIns="91281" tIns="45641" rIns="91281" bIns="45641">
            <a:spAutoFit/>
          </a:bodyPr>
          <a:lstStyle/>
          <a:p>
            <a:pPr algn="r" defTabSz="609404" rtl="1">
              <a:defRPr/>
            </a:pPr>
            <a:r>
              <a:rPr kumimoji="1" lang="en-US" altLang="zh-CN" sz="3251" b="1" kern="0" dirty="0">
                <a:solidFill>
                  <a:srgbClr val="C0504D"/>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Record</a:t>
            </a:r>
            <a:r>
              <a:rPr kumimoji="1" lang="fa-IR" altLang="zh-CN" sz="3251" b="1" kern="0" dirty="0">
                <a:solidFill>
                  <a:srgbClr val="5462AA"/>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 </a:t>
            </a:r>
            <a:r>
              <a:rPr kumimoji="1" lang="en-US" altLang="zh-CN" sz="3251"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rPr>
              <a:t>DNS</a:t>
            </a:r>
            <a:endParaRPr kumimoji="1" lang="zh-CN" altLang="en-US" sz="2709" b="1" kern="0" dirty="0">
              <a:solidFill>
                <a:prstClr val="black">
                  <a:lumMod val="85000"/>
                  <a:lumOff val="15000"/>
                </a:prstClr>
              </a:solidFill>
              <a:latin typeface="IRANYekanFN Black" panose="020B0506030804020204" pitchFamily="34" charset="-78"/>
              <a:ea typeface="Noto Sans S Chinese Thin" panose="020B0200000000000000" pitchFamily="34" charset="-122"/>
              <a:cs typeface="IRANYekanFN Black" panose="020B0506030804020204" pitchFamily="34" charset="-78"/>
              <a:sym typeface="+mn-ea"/>
            </a:endParaRPr>
          </a:p>
        </p:txBody>
      </p:sp>
      <p:sp>
        <p:nvSpPr>
          <p:cNvPr id="3" name="矩形 19">
            <a:extLst>
              <a:ext uri="{FF2B5EF4-FFF2-40B4-BE49-F238E27FC236}">
                <a16:creationId xmlns:a16="http://schemas.microsoft.com/office/drawing/2014/main" id="{E7F2BAA5-1798-0B92-EE57-6423EEB16664}"/>
              </a:ext>
            </a:extLst>
          </p:cNvPr>
          <p:cNvSpPr/>
          <p:nvPr/>
        </p:nvSpPr>
        <p:spPr>
          <a:xfrm>
            <a:off x="1921327" y="1076113"/>
            <a:ext cx="9730006" cy="531620"/>
          </a:xfrm>
          <a:prstGeom prst="rect">
            <a:avLst/>
          </a:prstGeom>
        </p:spPr>
        <p:txBody>
          <a:bodyPr wrap="square">
            <a:spAutoFit/>
          </a:bodyPr>
          <a:lstStyle/>
          <a:p>
            <a:pPr algn="just"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DNS PTR record</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4" name="矩形 19">
            <a:extLst>
              <a:ext uri="{FF2B5EF4-FFF2-40B4-BE49-F238E27FC236}">
                <a16:creationId xmlns:a16="http://schemas.microsoft.com/office/drawing/2014/main" id="{46F8ECF3-77D3-B666-FEB1-7EE23CF0BC11}"/>
              </a:ext>
            </a:extLst>
          </p:cNvPr>
          <p:cNvSpPr/>
          <p:nvPr/>
        </p:nvSpPr>
        <p:spPr>
          <a:xfrm>
            <a:off x="829129" y="1556324"/>
            <a:ext cx="10822204" cy="990464"/>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تا الان کار سرور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رو با دادن دامنه و گرفتن ادرس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شناختید ولی این رکورد دقیقا برعکس عمل میکنه ! </a:t>
            </a:r>
          </a:p>
          <a:p>
            <a:pPr algn="r" defTabSz="1086709" rtl="1" fontAlgn="base">
              <a:lnSpc>
                <a:spcPts val="3657"/>
              </a:lnSpc>
            </a:pPr>
            <a:r>
              <a:rPr lang="fa-IR"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آدرس</a:t>
            </a:r>
            <a:r>
              <a:rPr lang="en-US"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srgbClr val="C00000"/>
                </a:solidFill>
                <a:latin typeface="IRANYekanFN" panose="020B0506030804020204" pitchFamily="34" charset="-78"/>
                <a:ea typeface="微软雅黑"/>
                <a:cs typeface="IRANYekanFN" panose="020B0506030804020204" pitchFamily="34" charset="-78"/>
                <a:sym typeface="Wingdings" panose="05000000000000000000" pitchFamily="2" charset="2"/>
              </a:rPr>
              <a:t> میگیره ، دامنه تحویل میده ! </a:t>
            </a:r>
          </a:p>
        </p:txBody>
      </p:sp>
      <p:sp>
        <p:nvSpPr>
          <p:cNvPr id="5" name="矩形 19">
            <a:extLst>
              <a:ext uri="{FF2B5EF4-FFF2-40B4-BE49-F238E27FC236}">
                <a16:creationId xmlns:a16="http://schemas.microsoft.com/office/drawing/2014/main" id="{E1FEFBC3-5552-5A86-D39F-366C27A43151}"/>
              </a:ext>
            </a:extLst>
          </p:cNvPr>
          <p:cNvSpPr/>
          <p:nvPr/>
        </p:nvSpPr>
        <p:spPr>
          <a:xfrm>
            <a:off x="570046" y="4848354"/>
            <a:ext cx="2619550" cy="531620"/>
          </a:xfrm>
          <a:prstGeom prst="rect">
            <a:avLst/>
          </a:prstGeom>
        </p:spPr>
        <p:txBody>
          <a:bodyPr wrap="square">
            <a:spAutoFit/>
          </a:bodyPr>
          <a:lstStyle/>
          <a:p>
            <a:pPr algn="ctr" defTabSz="1086709" rtl="1" fontAlgn="base">
              <a:lnSpc>
                <a:spcPts val="3657"/>
              </a:lnSpc>
            </a:pP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rPr>
              <a:t>IP </a:t>
            </a:r>
            <a:r>
              <a:rPr lang="en-US"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sym typeface="Wingdings" panose="05000000000000000000" pitchFamily="2" charset="2"/>
              </a:rPr>
              <a:t> Domain</a:t>
            </a:r>
            <a:endParaRPr lang="fa-IR" sz="2167" b="1" dirty="0">
              <a:solidFill>
                <a:prstClr val="black">
                  <a:lumMod val="85000"/>
                  <a:lumOff val="15000"/>
                </a:prstClr>
              </a:solidFill>
              <a:latin typeface="IRANYekanFN Black" panose="020B0506030804020204" pitchFamily="34" charset="-78"/>
              <a:ea typeface="微软雅黑"/>
              <a:cs typeface="IRANYekanFN Black" panose="020B0506030804020204" pitchFamily="34" charset="-78"/>
            </a:endParaRPr>
          </a:p>
        </p:txBody>
      </p:sp>
      <p:sp>
        <p:nvSpPr>
          <p:cNvPr id="6" name="矩形 19">
            <a:extLst>
              <a:ext uri="{FF2B5EF4-FFF2-40B4-BE49-F238E27FC236}">
                <a16:creationId xmlns:a16="http://schemas.microsoft.com/office/drawing/2014/main" id="{79A1F323-45EB-9B33-94D4-2D2033108B02}"/>
              </a:ext>
            </a:extLst>
          </p:cNvPr>
          <p:cNvSpPr/>
          <p:nvPr/>
        </p:nvSpPr>
        <p:spPr>
          <a:xfrm>
            <a:off x="833271" y="2551188"/>
            <a:ext cx="10822204" cy="1939442"/>
          </a:xfrm>
          <a:prstGeom prst="rect">
            <a:avLst/>
          </a:prstGeom>
        </p:spPr>
        <p:txBody>
          <a:bodyPr wrap="square">
            <a:spAutoFit/>
          </a:bodyPr>
          <a:lstStyle/>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رکورد حالا برای چی استفاده میشه دقیقا ؟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این رکورد رو </a:t>
            </a:r>
            <a:r>
              <a:rPr lang="en-US" sz="1761" b="1" dirty="0" err="1">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Anit</a:t>
            </a:r>
            <a:r>
              <a:rPr lang="en-US" sz="1761" b="1" dirty="0">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-Spam</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ها برای تشخیص دامنه سروری که ایمیل ازش ارسال شده ، استفاده میشه</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یکی دیگه از استفاده هاش </a:t>
            </a:r>
            <a:r>
              <a:rPr lang="fa-IR" sz="1761" b="1" dirty="0">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ایرادیابی از شبکه</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است ، برای تست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DNS</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میشه ازش استفاده کرد !</a:t>
            </a:r>
          </a:p>
          <a:p>
            <a:pPr algn="r" defTabSz="1086709" rtl="1" fontAlgn="base">
              <a:lnSpc>
                <a:spcPts val="3657"/>
              </a:lnSpc>
            </a:pP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در محیط سیستمی که فقط </a:t>
            </a:r>
            <a:r>
              <a:rPr lang="en-US"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IP</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 در دسترس باشه ، میشه برای </a:t>
            </a:r>
            <a:r>
              <a:rPr lang="fa-IR" sz="1761" b="1" dirty="0">
                <a:solidFill>
                  <a:srgbClr val="1E28CF"/>
                </a:solidFill>
                <a:latin typeface="IRANYekanFN" panose="020B0506030804020204" pitchFamily="34" charset="-78"/>
                <a:ea typeface="微软雅黑"/>
                <a:cs typeface="IRANYekanFN" panose="020B0506030804020204" pitchFamily="34" charset="-78"/>
                <a:sym typeface="Wingdings" panose="05000000000000000000" pitchFamily="2" charset="2"/>
              </a:rPr>
              <a:t>لاگ کردن دامنه ها </a:t>
            </a:r>
            <a:r>
              <a:rPr lang="fa-IR" sz="1761" b="1" dirty="0">
                <a:solidFill>
                  <a:prstClr val="black">
                    <a:lumMod val="75000"/>
                    <a:lumOff val="25000"/>
                  </a:prstClr>
                </a:solidFill>
                <a:latin typeface="IRANYekanFN" panose="020B0506030804020204" pitchFamily="34" charset="-78"/>
                <a:ea typeface="微软雅黑"/>
                <a:cs typeface="IRANYekanFN" panose="020B0506030804020204" pitchFamily="34" charset="-78"/>
                <a:sym typeface="Wingdings" panose="05000000000000000000" pitchFamily="2" charset="2"/>
              </a:rPr>
              <a:t>ازش استفاده کرد.</a:t>
            </a:r>
          </a:p>
        </p:txBody>
      </p:sp>
    </p:spTree>
    <p:custDataLst>
      <p:tags r:id="rId1"/>
    </p:custDataLst>
    <p:extLst>
      <p:ext uri="{BB962C8B-B14F-4D97-AF65-F5344CB8AC3E}">
        <p14:creationId xmlns:p14="http://schemas.microsoft.com/office/powerpoint/2010/main" val="584460222"/>
      </p:ext>
    </p:extLst>
  </p:cSld>
  <p:clrMapOvr>
    <a:masterClrMapping/>
  </p:clrMapOvr>
  <mc:AlternateContent xmlns:mc="http://schemas.openxmlformats.org/markup-compatibility/2006" xmlns:p14="http://schemas.microsoft.com/office/powerpoint/2010/main">
    <mc:Choice Requires="p14">
      <p:transition spd="med" p14:dur="700" advTm="10264">
        <p:fade/>
      </p:transition>
    </mc:Choice>
    <mc:Fallback xmlns="">
      <p:transition spd="med" advTm="10264">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5F9EC-BDFC-9CA7-BDED-3BBE08122952}"/>
              </a:ext>
            </a:extLst>
          </p:cNvPr>
          <p:cNvSpPr>
            <a:spLocks noGrp="1"/>
          </p:cNvSpPr>
          <p:nvPr>
            <p:ph type="title"/>
          </p:nvPr>
        </p:nvSpPr>
        <p:spPr>
          <a:xfrm>
            <a:off x="829130" y="743994"/>
            <a:ext cx="10972801" cy="363418"/>
          </a:xfrm>
        </p:spPr>
        <p:txBody>
          <a:bodyPr>
            <a:normAutofit fontScale="90000"/>
          </a:bodyPr>
          <a:lstStyle/>
          <a:p>
            <a:pPr algn="l"/>
            <a:r>
              <a:rPr kumimoji="1" lang="en-US" sz="2980" b="1" kern="0" dirty="0">
                <a:latin typeface="IRANYekanFN Black" panose="020B0506030804020204" pitchFamily="34" charset="-78"/>
                <a:ea typeface="Noto Sans S Chinese Thin" panose="020B0200000000000000" pitchFamily="34" charset="-122"/>
                <a:cs typeface="IRANYekanFN Black" panose="020B0506030804020204" pitchFamily="34" charset="-78"/>
              </a:rPr>
              <a:t>What is a </a:t>
            </a:r>
            <a:r>
              <a:rPr kumimoji="1" lang="en-US" sz="2980" b="1" kern="0" dirty="0">
                <a:solidFill>
                  <a:srgbClr val="FF725E"/>
                </a:solidFill>
                <a:latin typeface="IRANYekanFN Black" panose="020B0506030804020204" pitchFamily="34" charset="-78"/>
                <a:ea typeface="Noto Sans S Chinese Thin" panose="020B0200000000000000" pitchFamily="34" charset="-122"/>
                <a:cs typeface="IRANYekanFN Black" panose="020B0506030804020204" pitchFamily="34" charset="-78"/>
              </a:rPr>
              <a:t>DNS zone?</a:t>
            </a:r>
            <a:br>
              <a:rPr lang="en-US" dirty="0">
                <a:solidFill>
                  <a:srgbClr val="FF725E"/>
                </a:solidFill>
              </a:rPr>
            </a:br>
            <a:endParaRPr lang="en-US" dirty="0">
              <a:solidFill>
                <a:srgbClr val="FF725E"/>
              </a:solidFill>
            </a:endParaRPr>
          </a:p>
        </p:txBody>
      </p:sp>
      <p:sp>
        <p:nvSpPr>
          <p:cNvPr id="3" name="Content Placeholder 2">
            <a:extLst>
              <a:ext uri="{FF2B5EF4-FFF2-40B4-BE49-F238E27FC236}">
                <a16:creationId xmlns:a16="http://schemas.microsoft.com/office/drawing/2014/main" id="{85D73CDF-0AF2-8625-31D4-76AEA5F4A437}"/>
              </a:ext>
            </a:extLst>
          </p:cNvPr>
          <p:cNvSpPr>
            <a:spLocks noGrp="1"/>
          </p:cNvSpPr>
          <p:nvPr>
            <p:ph idx="1"/>
          </p:nvPr>
        </p:nvSpPr>
        <p:spPr>
          <a:xfrm>
            <a:off x="546699" y="1283238"/>
            <a:ext cx="10972801" cy="4505565"/>
          </a:xfrm>
        </p:spPr>
        <p:txBody>
          <a:bodyPr>
            <a:normAutofit/>
          </a:bodyPr>
          <a:lstStyle/>
          <a:p>
            <a:pPr marL="0" indent="0" algn="r" rtl="1">
              <a:lnSpc>
                <a:spcPct val="150000"/>
              </a:lnSpc>
              <a:buNone/>
            </a:pP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به مناطق مختلف تقسیم می شود. این مناطق بین مناطق مدیریت شده مشخص در فضای نام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تفاوت قائل می شوند. یک منطقه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بخشی از فضای نام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است که توسط یک سازمان یا مدیر خاص مدیریت می شود. یک منطقه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یک فضای اداری است که اجازه می دهد تا کنترل دقیق تری بر اجزای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مانند سرورهای نام معتبر، انجام شود. فضای نام دامنه یک درخت سلسله مراتبی است که دامنه ریشه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در بالا قرار دارد. یک منطقه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از یک دامنه در درخت شروع می شود و همچنین می تواند به زیر دامنه ها گسترش یابد تا چندین زیر دامنه توسط یک موجودیت مدیریت شوند</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a:t>
            </a:r>
          </a:p>
          <a:p>
            <a:pPr marL="0" indent="0" algn="r" rtl="1">
              <a:lnSpc>
                <a:spcPct val="150000"/>
              </a:lnSpc>
              <a:buNone/>
            </a:pPr>
            <a:endParaRPr lang="en-US"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lnSpc>
                <a:spcPct val="150000"/>
              </a:lnSpc>
              <a:buNone/>
            </a:pPr>
            <a:r>
              <a:rPr lang="fa-IR" sz="1490" b="1" dirty="0">
                <a:solidFill>
                  <a:srgbClr val="FF725E"/>
                </a:solidFill>
                <a:latin typeface="IRANYekanFN" panose="020B0506030804020204" pitchFamily="34" charset="-78"/>
                <a:cs typeface="IRANYekanFN" panose="020B0506030804020204" pitchFamily="34" charset="-78"/>
              </a:rPr>
              <a:t>آشنایی با </a:t>
            </a:r>
            <a:r>
              <a:rPr lang="en-US" sz="1490" b="1" dirty="0">
                <a:solidFill>
                  <a:srgbClr val="FF725E"/>
                </a:solidFill>
                <a:latin typeface="IRANYekanFN" panose="020B0506030804020204" pitchFamily="34" charset="-78"/>
                <a:cs typeface="IRANYekanFN" panose="020B0506030804020204" pitchFamily="34" charset="-78"/>
              </a:rPr>
              <a:t>DNS Zone</a:t>
            </a:r>
          </a:p>
          <a:p>
            <a:pPr marL="0" indent="0" algn="r" rtl="1">
              <a:lnSpc>
                <a:spcPct val="150000"/>
              </a:lnSpc>
              <a:buNone/>
            </a:pPr>
            <a:endParaRPr lang="en-US"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اگر می‌توانید سیستم نام دامنه</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را به‌عنوان یک کتابخانه در نظر بگیرید - با فهرست‌ها، قفسه‌های کتاب و فرهنگ‌های لغت - پس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en-US" sz="1490" b="1" dirty="0">
                <a:solidFill>
                  <a:srgbClr val="FF725E"/>
                </a:solidFill>
                <a:latin typeface="IRANYekanFN" panose="020B0506030804020204" pitchFamily="34" charset="-78"/>
                <a:cs typeface="IRANYekanFN" panose="020B0506030804020204" pitchFamily="34" charset="-78"/>
              </a:rPr>
              <a:t>DNS zone</a:t>
            </a:r>
            <a:r>
              <a:rPr lang="fa-IR" sz="1490" b="1" dirty="0">
                <a:solidFill>
                  <a:srgbClr val="FF725E"/>
                </a:solidFill>
                <a:latin typeface="IRANYekanFN" panose="020B0506030804020204" pitchFamily="34" charset="-78"/>
                <a:cs typeface="IRANYekanFN" panose="020B0506030804020204" pitchFamily="34" charset="-78"/>
              </a:rPr>
              <a:t> </a:t>
            </a:r>
            <a:r>
              <a:rPr lang="en-US" sz="1490" b="1" dirty="0">
                <a:solidFill>
                  <a:srgbClr val="FF725E"/>
                </a:solidFill>
                <a:latin typeface="IRANYekanFN" panose="020B0506030804020204" pitchFamily="34" charset="-78"/>
                <a:cs typeface="IRANYekanFN" panose="020B0506030804020204" pitchFamily="34" charset="-78"/>
              </a:rPr>
              <a:t>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مانند بال‌های جداگانه، اما متصل به یک کتابخانه هستند.</a:t>
            </a:r>
          </a:p>
          <a:p>
            <a:pPr marL="0" indent="0" algn="r" rtl="1">
              <a:lnSpc>
                <a:spcPct val="150000"/>
              </a:lnSpc>
              <a:buNone/>
            </a:pPr>
            <a:endParaRPr lang="en-US" sz="1490" b="1" dirty="0">
              <a:solidFill>
                <a:schemeClr val="tx1">
                  <a:lumMod val="65000"/>
                  <a:lumOff val="35000"/>
                </a:schemeClr>
              </a:solidFill>
              <a:latin typeface="IRANYekanFN" panose="020B0506030804020204" pitchFamily="34" charset="-78"/>
              <a:cs typeface="IRANYekanFN" panose="020B0506030804020204" pitchFamily="34" charset="-78"/>
            </a:endParaRPr>
          </a:p>
        </p:txBody>
      </p:sp>
      <p:pic>
        <p:nvPicPr>
          <p:cNvPr id="4" name="图片 6">
            <a:extLst>
              <a:ext uri="{FF2B5EF4-FFF2-40B4-BE49-F238E27FC236}">
                <a16:creationId xmlns:a16="http://schemas.microsoft.com/office/drawing/2014/main" id="{84B1271B-D5A1-4A4E-9446-47C9016C1E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300833" y="149706"/>
            <a:ext cx="491731" cy="687902"/>
          </a:xfrm>
          <a:prstGeom prst="rect">
            <a:avLst/>
          </a:prstGeom>
        </p:spPr>
      </p:pic>
      <p:pic>
        <p:nvPicPr>
          <p:cNvPr id="10" name="Graphic 9">
            <a:extLst>
              <a:ext uri="{FF2B5EF4-FFF2-40B4-BE49-F238E27FC236}">
                <a16:creationId xmlns:a16="http://schemas.microsoft.com/office/drawing/2014/main" id="{3651CDBB-AF50-0A70-032E-8FEF44DAD6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6217" y="4694591"/>
            <a:ext cx="2336765" cy="2188423"/>
          </a:xfrm>
          <a:prstGeom prst="rect">
            <a:avLst/>
          </a:prstGeom>
        </p:spPr>
      </p:pic>
    </p:spTree>
    <p:extLst>
      <p:ext uri="{BB962C8B-B14F-4D97-AF65-F5344CB8AC3E}">
        <p14:creationId xmlns:p14="http://schemas.microsoft.com/office/powerpoint/2010/main" val="58720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9A80-D20B-1063-1513-1EB8820CD551}"/>
              </a:ext>
            </a:extLst>
          </p:cNvPr>
          <p:cNvSpPr>
            <a:spLocks noGrp="1"/>
          </p:cNvSpPr>
          <p:nvPr>
            <p:ph type="title"/>
          </p:nvPr>
        </p:nvSpPr>
        <p:spPr>
          <a:xfrm>
            <a:off x="944578" y="20691"/>
            <a:ext cx="10972801" cy="1137848"/>
          </a:xfrm>
        </p:spPr>
        <p:txBody>
          <a:bodyPr/>
          <a:lstStyle/>
          <a:p>
            <a:pPr algn="l"/>
            <a:r>
              <a:rPr kumimoji="1" lang="en-US"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t>DNS </a:t>
            </a:r>
            <a:r>
              <a:rPr kumimoji="1" lang="en-US"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Zone file</a:t>
            </a:r>
          </a:p>
        </p:txBody>
      </p:sp>
      <p:sp>
        <p:nvSpPr>
          <p:cNvPr id="3" name="Content Placeholder 2">
            <a:extLst>
              <a:ext uri="{FF2B5EF4-FFF2-40B4-BE49-F238E27FC236}">
                <a16:creationId xmlns:a16="http://schemas.microsoft.com/office/drawing/2014/main" id="{27F8517F-5AB6-C3EF-B122-4AFDCB850A30}"/>
              </a:ext>
            </a:extLst>
          </p:cNvPr>
          <p:cNvSpPr>
            <a:spLocks noGrp="1"/>
          </p:cNvSpPr>
          <p:nvPr>
            <p:ph idx="1"/>
          </p:nvPr>
        </p:nvSpPr>
        <p:spPr>
          <a:xfrm>
            <a:off x="829130" y="1088168"/>
            <a:ext cx="10972801" cy="1755624"/>
          </a:xfrm>
        </p:spPr>
        <p:txBody>
          <a:bodyPr>
            <a:normAutofit/>
          </a:bodyPr>
          <a:lstStyle/>
          <a:p>
            <a:pPr marL="0" indent="0" algn="r" rtl="1">
              <a:lnSpc>
                <a:spcPct val="150000"/>
              </a:lnSpc>
              <a:buNone/>
            </a:pP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Zone File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یک فایل متنی است که نام دامنه و آدرس</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را ترسیم می کند. یکی از نمونه 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Zone File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یک فایل اصلی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است که به طور دقیق یک منطقه را توصیف می کند. فایل های متنی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Zone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توسط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RFC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های 1034 و 1035 تعریف شده اند. آنها قابل خواندن و ویرایش توسط انسان هستند. تغییراتی در آنها وجود دارد، زیرا برخی از ادمین ها ترجیح می دهند کل رکوردها را در هر خط قرار دهند، در حالی که برخی ترجیح می دهند از کوتاه نویسی استفاده کنند.</a:t>
            </a:r>
            <a:endParaRPr lang="en-US" sz="1490" b="1" dirty="0">
              <a:solidFill>
                <a:schemeClr val="tx1">
                  <a:lumMod val="65000"/>
                  <a:lumOff val="35000"/>
                </a:schemeClr>
              </a:solidFill>
              <a:latin typeface="IRANYekanFN" panose="020B0506030804020204" pitchFamily="34" charset="-78"/>
              <a:cs typeface="IRANYekanFN" panose="020B0506030804020204" pitchFamily="34" charset="-78"/>
            </a:endParaRPr>
          </a:p>
        </p:txBody>
      </p:sp>
      <p:pic>
        <p:nvPicPr>
          <p:cNvPr id="5" name="图片 6">
            <a:extLst>
              <a:ext uri="{FF2B5EF4-FFF2-40B4-BE49-F238E27FC236}">
                <a16:creationId xmlns:a16="http://schemas.microsoft.com/office/drawing/2014/main" id="{504B1299-52A6-0D71-0EB2-2295E33D11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300833" y="131859"/>
            <a:ext cx="491731" cy="687902"/>
          </a:xfrm>
          <a:prstGeom prst="rect">
            <a:avLst/>
          </a:prstGeom>
        </p:spPr>
      </p:pic>
      <p:pic>
        <p:nvPicPr>
          <p:cNvPr id="7" name="Picture 6">
            <a:extLst>
              <a:ext uri="{FF2B5EF4-FFF2-40B4-BE49-F238E27FC236}">
                <a16:creationId xmlns:a16="http://schemas.microsoft.com/office/drawing/2014/main" id="{F76AE2F1-7FD2-DF14-E319-B7B2D38BC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07" y="3344761"/>
            <a:ext cx="6668605" cy="3218643"/>
          </a:xfrm>
          <a:prstGeom prst="rect">
            <a:avLst/>
          </a:prstGeom>
        </p:spPr>
      </p:pic>
      <p:sp>
        <p:nvSpPr>
          <p:cNvPr id="10" name="TextBox 9">
            <a:extLst>
              <a:ext uri="{FF2B5EF4-FFF2-40B4-BE49-F238E27FC236}">
                <a16:creationId xmlns:a16="http://schemas.microsoft.com/office/drawing/2014/main" id="{A0BE7A9C-68CD-9A57-595B-09DD9C51D1F6}"/>
              </a:ext>
            </a:extLst>
          </p:cNvPr>
          <p:cNvSpPr txBox="1"/>
          <p:nvPr/>
        </p:nvSpPr>
        <p:spPr>
          <a:xfrm>
            <a:off x="7266416" y="2843792"/>
            <a:ext cx="4535514" cy="3860544"/>
          </a:xfrm>
          <a:prstGeom prst="rect">
            <a:avLst/>
          </a:prstGeom>
          <a:noFill/>
        </p:spPr>
        <p:txBody>
          <a:bodyPr wrap="square" rtlCol="0">
            <a:spAutoFit/>
          </a:bodyPr>
          <a:lstStyle/>
          <a:p>
            <a:pPr algn="r" defTabSz="1086709" rtl="1"/>
            <a:r>
              <a:rPr kumimoji="1" lang="en-US" sz="1896" b="1" kern="0" dirty="0">
                <a:solidFill>
                  <a:srgbClr val="62BBEA"/>
                </a:solidFill>
                <a:latin typeface="IRANYekanFN Black" panose="020B0506030804020204" pitchFamily="34" charset="-78"/>
                <a:ea typeface="Noto Sans S Chinese Thin" panose="020B0200000000000000" pitchFamily="34" charset="-122"/>
                <a:cs typeface="IRANYekanFN Black" panose="020B0506030804020204" pitchFamily="34" charset="-78"/>
              </a:rPr>
              <a:t>$TTL</a:t>
            </a:r>
            <a:r>
              <a:rPr kumimoji="1" lang="fa-IR" sz="1896" b="1" kern="0" dirty="0">
                <a:solidFill>
                  <a:srgbClr val="62BBEA"/>
                </a:solidFill>
                <a:latin typeface="IRANYekanFN Black" panose="020B0506030804020204" pitchFamily="34" charset="-78"/>
                <a:ea typeface="Noto Sans S Chinese Thin" panose="020B0200000000000000" pitchFamily="34" charset="-122"/>
                <a:cs typeface="IRANYekanFN Black" panose="020B0506030804020204" pitchFamily="34" charset="-78"/>
              </a:rPr>
              <a:t> : </a:t>
            </a:r>
            <a:r>
              <a:rPr lang="fa-IR" sz="1422" dirty="0">
                <a:solidFill>
                  <a:prstClr val="black">
                    <a:lumMod val="65000"/>
                    <a:lumOff val="35000"/>
                  </a:prstClr>
                </a:solidFill>
                <a:latin typeface="IRANYekanFN" panose="020B0506030804020204" pitchFamily="34" charset="-78"/>
                <a:ea typeface="微软雅黑"/>
                <a:cs typeface="IRANYekanFN" panose="020B0506030804020204" pitchFamily="34" charset="-78"/>
              </a:rPr>
              <a:t>تعریف زمان زنده موندن برای محدوده</a:t>
            </a:r>
          </a:p>
          <a:p>
            <a:pPr algn="r" defTabSz="1086709" rtl="1"/>
            <a:endParaRPr lang="en-US" sz="1422" dirty="0">
              <a:solidFill>
                <a:prstClr val="black">
                  <a:lumMod val="65000"/>
                  <a:lumOff val="35000"/>
                </a:prstClr>
              </a:solidFill>
              <a:latin typeface="IRANYekanFN" panose="020B0506030804020204" pitchFamily="34" charset="-78"/>
              <a:ea typeface="微软雅黑"/>
              <a:cs typeface="IRANYekanFN" panose="020B0506030804020204" pitchFamily="34" charset="-78"/>
            </a:endParaRPr>
          </a:p>
          <a:p>
            <a:pPr algn="r" defTabSz="1086709" rtl="1">
              <a:lnSpc>
                <a:spcPct val="150000"/>
              </a:lnSpc>
            </a:pPr>
            <a:r>
              <a:rPr kumimoji="1" lang="en-US" sz="1896" b="1" kern="0" dirty="0">
                <a:solidFill>
                  <a:srgbClr val="62BBEA"/>
                </a:solidFill>
                <a:latin typeface="IRANYekanFN Black" panose="020B0506030804020204" pitchFamily="34" charset="-78"/>
                <a:ea typeface="Noto Sans S Chinese Thin" panose="020B0200000000000000" pitchFamily="34" charset="-122"/>
                <a:cs typeface="IRANYekanFN Black" panose="020B0506030804020204" pitchFamily="34" charset="-78"/>
              </a:rPr>
              <a:t>$</a:t>
            </a:r>
            <a:r>
              <a:rPr kumimoji="1" lang="en-US" sz="1896" kern="0" dirty="0">
                <a:solidFill>
                  <a:srgbClr val="62BBEA"/>
                </a:solidFill>
                <a:latin typeface="IRANYekanFN Black" panose="020B0506030804020204" pitchFamily="34" charset="-78"/>
                <a:ea typeface="Noto Sans S Chinese Thin" panose="020B0200000000000000" pitchFamily="34" charset="-122"/>
                <a:cs typeface="IRANYekanFN Black" panose="020B0506030804020204" pitchFamily="34" charset="-78"/>
              </a:rPr>
              <a:t>O</a:t>
            </a:r>
            <a:r>
              <a:rPr kumimoji="1" lang="en-US" sz="1896" b="1" kern="0" dirty="0">
                <a:solidFill>
                  <a:srgbClr val="62BBEA"/>
                </a:solidFill>
                <a:latin typeface="IRANYekanFN Black" panose="020B0506030804020204" pitchFamily="34" charset="-78"/>
                <a:ea typeface="Noto Sans S Chinese Thin" panose="020B0200000000000000" pitchFamily="34" charset="-122"/>
                <a:cs typeface="IRANYekanFN Black" panose="020B0506030804020204" pitchFamily="34" charset="-78"/>
              </a:rPr>
              <a:t>RIGIN</a:t>
            </a:r>
            <a:r>
              <a:rPr lang="fa-IR" sz="1490" b="1" dirty="0">
                <a:solidFill>
                  <a:srgbClr val="62BBEA"/>
                </a:solidFill>
                <a:latin typeface="IRANYekanFN" panose="020B0506030804020204" pitchFamily="34" charset="-78"/>
                <a:ea typeface="微软雅黑"/>
                <a:cs typeface="IRANYekanFN" panose="020B0506030804020204" pitchFamily="34" charset="-78"/>
              </a:rPr>
              <a:t>:</a:t>
            </a:r>
            <a:r>
              <a:rPr lang="fa-IR" sz="1490" b="1" dirty="0">
                <a:solidFill>
                  <a:prstClr val="black">
                    <a:lumMod val="65000"/>
                    <a:lumOff val="35000"/>
                  </a:prstClr>
                </a:solidFill>
                <a:latin typeface="IRANYekanFN" panose="020B0506030804020204" pitchFamily="34" charset="-78"/>
                <a:ea typeface="微软雅黑"/>
                <a:cs typeface="IRANYekanFN" panose="020B0506030804020204" pitchFamily="34" charset="-78"/>
              </a:rPr>
              <a:t> </a:t>
            </a:r>
            <a:r>
              <a:rPr lang="en-US" sz="1490" b="1" dirty="0">
                <a:solidFill>
                  <a:prstClr val="black">
                    <a:lumMod val="65000"/>
                    <a:lumOff val="35000"/>
                  </a:prstClr>
                </a:solidFill>
                <a:latin typeface="IRANYekanFN" panose="020B0506030804020204" pitchFamily="34" charset="-78"/>
                <a:ea typeface="微软雅黑"/>
                <a:cs typeface="IRANYekanFN" panose="020B0506030804020204" pitchFamily="34" charset="-78"/>
              </a:rPr>
              <a:t> </a:t>
            </a:r>
            <a:r>
              <a:rPr lang="fa-IR" sz="1355" dirty="0">
                <a:solidFill>
                  <a:prstClr val="black">
                    <a:lumMod val="65000"/>
                    <a:lumOff val="35000"/>
                  </a:prstClr>
                </a:solidFill>
                <a:latin typeface="IRANYekanFN" panose="020B0506030804020204" pitchFamily="34" charset="-78"/>
                <a:ea typeface="微软雅黑"/>
                <a:cs typeface="IRANYekanFN" panose="020B0506030804020204" pitchFamily="34" charset="-78"/>
              </a:rPr>
              <a:t>نام پایه را برای رکوردهای غیرمجاز تعریف می کند. این‌ها نام‌هایی هستند که در رکوردهای منابع استفاده می‌شوند که به یک دوره پایانی ختم نمی‌شوند مانند:</a:t>
            </a:r>
            <a:r>
              <a:rPr lang="en-US" sz="1355" dirty="0">
                <a:solidFill>
                  <a:prstClr val="black">
                    <a:lumMod val="65000"/>
                    <a:lumOff val="35000"/>
                  </a:prstClr>
                </a:solidFill>
                <a:latin typeface="IRANYekanFN" panose="020B0506030804020204" pitchFamily="34" charset="-78"/>
                <a:ea typeface="微软雅黑"/>
                <a:cs typeface="IRANYekanFN" panose="020B0506030804020204" pitchFamily="34" charset="-78"/>
              </a:rPr>
              <a:t>.domain.com </a:t>
            </a:r>
            <a:r>
              <a:rPr lang="fa-IR" sz="1355" dirty="0">
                <a:solidFill>
                  <a:prstClr val="black">
                    <a:lumMod val="65000"/>
                    <a:lumOff val="35000"/>
                  </a:prstClr>
                </a:solidFill>
                <a:latin typeface="IRANYekanFN" panose="020B0506030804020204" pitchFamily="34" charset="-78"/>
                <a:ea typeface="微软雅黑"/>
                <a:cs typeface="IRANYekanFN" panose="020B0506030804020204" pitchFamily="34" charset="-78"/>
              </a:rPr>
              <a:t> و با استفاده از این دستورالعمل به نام پایه اضافه می‌شوند</a:t>
            </a:r>
            <a:r>
              <a:rPr lang="fa-IR" sz="1422" dirty="0">
                <a:solidFill>
                  <a:prstClr val="black">
                    <a:lumMod val="65000"/>
                    <a:lumOff val="35000"/>
                  </a:prstClr>
                </a:solidFill>
                <a:latin typeface="IRANYekanFN" panose="020B0506030804020204" pitchFamily="34" charset="-78"/>
                <a:ea typeface="微软雅黑"/>
                <a:cs typeface="IRANYekanFN" panose="020B0506030804020204" pitchFamily="34" charset="-78"/>
              </a:rPr>
              <a:t>.</a:t>
            </a:r>
          </a:p>
          <a:p>
            <a:pPr algn="r" defTabSz="1086709" rtl="1">
              <a:lnSpc>
                <a:spcPct val="150000"/>
              </a:lnSpc>
            </a:pPr>
            <a:r>
              <a:rPr kumimoji="1" lang="en-US" sz="1422" b="1" kern="0" dirty="0">
                <a:solidFill>
                  <a:srgbClr val="62BBEA"/>
                </a:solidFill>
                <a:latin typeface="IRANYekanFN Black" panose="020B0506030804020204" pitchFamily="34" charset="-78"/>
                <a:ea typeface="Noto Sans S Chinese Thin" panose="020B0200000000000000" pitchFamily="34" charset="-122"/>
                <a:cs typeface="IRANYekanFN Black" panose="020B0506030804020204" pitchFamily="34" charset="-78"/>
              </a:rPr>
              <a:t>$INCLUDE</a:t>
            </a:r>
            <a:r>
              <a:rPr kumimoji="1" lang="fa-IR" sz="1422" b="1" kern="0" dirty="0">
                <a:solidFill>
                  <a:srgbClr val="62BBEA"/>
                </a:solidFill>
                <a:latin typeface="IRANYekanFN Black" panose="020B0506030804020204" pitchFamily="34" charset="-78"/>
                <a:ea typeface="Noto Sans S Chinese Thin" panose="020B0200000000000000" pitchFamily="34" charset="-122"/>
                <a:cs typeface="IRANYekanFN Black" panose="020B0506030804020204" pitchFamily="34" charset="-78"/>
              </a:rPr>
              <a:t>: </a:t>
            </a:r>
            <a:r>
              <a:rPr lang="fa-IR" sz="1355" dirty="0">
                <a:solidFill>
                  <a:prstClr val="black">
                    <a:lumMod val="65000"/>
                    <a:lumOff val="35000"/>
                  </a:prstClr>
                </a:solidFill>
                <a:latin typeface="IRANYekanFN" panose="020B0506030804020204" pitchFamily="34" charset="-78"/>
                <a:ea typeface="微软雅黑"/>
                <a:cs typeface="IRANYekanFN" panose="020B0506030804020204" pitchFamily="34" charset="-78"/>
              </a:rPr>
              <a:t>اجازه می دهد تا فایل های منطقه دیگر در یک فایل منطقه موجود گنجانده شود تا تنظیمات اضافی که بخشی از فایل نیستند ذخیره شوند. این می تواند برای نگهداری سوابق هر زیر دامنه در فایل های جداگانه استفاده شود.</a:t>
            </a:r>
            <a:endParaRPr lang="en-US" sz="1355" dirty="0">
              <a:solidFill>
                <a:prstClr val="black">
                  <a:lumMod val="65000"/>
                  <a:lumOff val="35000"/>
                </a:prstClr>
              </a:solidFill>
              <a:latin typeface="IRANYekanFN" panose="020B0506030804020204" pitchFamily="34" charset="-78"/>
              <a:ea typeface="微软雅黑"/>
              <a:cs typeface="IRANYekanFN" panose="020B0506030804020204" pitchFamily="34" charset="-78"/>
            </a:endParaRPr>
          </a:p>
        </p:txBody>
      </p:sp>
      <p:pic>
        <p:nvPicPr>
          <p:cNvPr id="22" name="Picture 21">
            <a:extLst>
              <a:ext uri="{FF2B5EF4-FFF2-40B4-BE49-F238E27FC236}">
                <a16:creationId xmlns:a16="http://schemas.microsoft.com/office/drawing/2014/main" id="{F33DA6CE-60B9-9137-0E47-C9915316A1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0483" y="200258"/>
            <a:ext cx="773883" cy="773883"/>
          </a:xfrm>
          <a:prstGeom prst="rect">
            <a:avLst/>
          </a:prstGeom>
        </p:spPr>
      </p:pic>
    </p:spTree>
    <p:extLst>
      <p:ext uri="{BB962C8B-B14F-4D97-AF65-F5344CB8AC3E}">
        <p14:creationId xmlns:p14="http://schemas.microsoft.com/office/powerpoint/2010/main" val="88858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C30E46-BE21-2508-2839-2678304F516D}"/>
              </a:ext>
            </a:extLst>
          </p:cNvPr>
          <p:cNvSpPr>
            <a:spLocks noGrp="1"/>
          </p:cNvSpPr>
          <p:nvPr>
            <p:ph idx="1"/>
          </p:nvPr>
        </p:nvSpPr>
        <p:spPr>
          <a:xfrm>
            <a:off x="634060" y="1283238"/>
            <a:ext cx="10972801" cy="4505565"/>
          </a:xfrm>
        </p:spPr>
        <p:txBody>
          <a:bodyPr/>
          <a:lstStyle/>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به یک منطقه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مسئولیت مدیریت فضای نام دامنه در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داده می شود. مناطق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هر زمانی که یک نام دامنه بخواهد رکوردهای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DNS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داشته باشد استفاده می شود. برای سازمان ها غیرمعمول نیست که مناطق داخلی داشته باشند که برای عموم قابل دسترسی نیستند و فقط روی سرورهای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داخلی میزبانی می شوند. اکتیو دایرکتوری نمونه بارز یک منطقه داخلی است که برای عموم قابل دسترسی نیست.</a:t>
            </a:r>
          </a:p>
          <a:p>
            <a:pPr marL="0" indent="0" algn="r" rtl="1">
              <a:lnSpc>
                <a:spcPct val="150000"/>
              </a:lnSpc>
              <a:buNone/>
            </a:pPr>
            <a:endParaRPr lang="fa-IR"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دو نوع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DNS Zone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وجود دارد :</a:t>
            </a:r>
            <a:endParaRPr lang="en-US"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lnSpc>
                <a:spcPct val="150000"/>
              </a:lnSpc>
              <a:buNone/>
            </a:pPr>
            <a:endParaRPr lang="fa-IR"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lnSpc>
                <a:spcPct val="150000"/>
              </a:lnSpc>
              <a:buNone/>
            </a:pPr>
            <a:r>
              <a:rPr kumimoji="1" lang="fa-IR" sz="1625" b="1" kern="0" dirty="0">
                <a:solidFill>
                  <a:srgbClr val="FF7600"/>
                </a:solidFill>
                <a:latin typeface="IRANYekanFN Black" panose="020B0506030804020204" pitchFamily="34" charset="-78"/>
                <a:ea typeface="Noto Sans S Chinese Thin" panose="020B0200000000000000" pitchFamily="34" charset="-122"/>
                <a:cs typeface="IRANYekanFN Black" panose="020B0506030804020204" pitchFamily="34" charset="-78"/>
              </a:rPr>
              <a:t>1 . </a:t>
            </a:r>
            <a:r>
              <a:rPr kumimoji="1" lang="en-US" sz="1625" b="1" kern="0" dirty="0">
                <a:solidFill>
                  <a:srgbClr val="FF7600"/>
                </a:solidFill>
                <a:latin typeface="IRANYekanFN Black" panose="020B0506030804020204" pitchFamily="34" charset="-78"/>
                <a:ea typeface="Noto Sans S Chinese Thin" panose="020B0200000000000000" pitchFamily="34" charset="-122"/>
                <a:cs typeface="IRANYekanFN Black" panose="020B0506030804020204" pitchFamily="34" charset="-78"/>
              </a:rPr>
              <a:t> forward lookup zone </a:t>
            </a:r>
            <a:endParaRPr kumimoji="1" lang="fa-IR" sz="1625" b="1" kern="0" dirty="0">
              <a:solidFill>
                <a:srgbClr val="FF7600"/>
              </a:solidFill>
              <a:latin typeface="IRANYekanFN Black" panose="020B0506030804020204" pitchFamily="34" charset="-78"/>
              <a:ea typeface="Noto Sans S Chinese Thin" panose="020B0200000000000000" pitchFamily="34" charset="-122"/>
              <a:cs typeface="IRANYekanFN Black" panose="020B0506030804020204" pitchFamily="34" charset="-78"/>
            </a:endParaRPr>
          </a:p>
          <a:p>
            <a:pPr marL="0" indent="0" algn="r" rtl="1">
              <a:lnSpc>
                <a:spcPct val="150000"/>
              </a:lnSpc>
              <a:buNone/>
            </a:pPr>
            <a:endParaRPr lang="fa-IR" sz="1219" dirty="0">
              <a:solidFill>
                <a:srgbClr val="1B2733"/>
              </a:solidFill>
              <a:latin typeface="Source Sans Pro" panose="020B0503030403020204" pitchFamily="34" charset="0"/>
              <a:cs typeface="IRANYekanFN" panose="020B0506030804020204" pitchFamily="34" charset="-78"/>
            </a:endParaRPr>
          </a:p>
          <a:p>
            <a:pPr marL="0" indent="0" algn="r" rtl="1">
              <a:lnSpc>
                <a:spcPct val="150000"/>
              </a:lnSpc>
              <a:buNone/>
            </a:pPr>
            <a:r>
              <a:rPr kumimoji="1" lang="fa-IR" sz="1625" b="1" kern="0" dirty="0">
                <a:solidFill>
                  <a:srgbClr val="FF7600"/>
                </a:solidFill>
                <a:latin typeface="IRANYekanFN Black" panose="020B0506030804020204" pitchFamily="34" charset="-78"/>
                <a:ea typeface="Noto Sans S Chinese Thin" panose="020B0200000000000000" pitchFamily="34" charset="-122"/>
                <a:cs typeface="IRANYekanFN Black" panose="020B0506030804020204" pitchFamily="34" charset="-78"/>
              </a:rPr>
              <a:t>2</a:t>
            </a:r>
            <a:r>
              <a:rPr kumimoji="1" lang="fa-IR" sz="1625"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 </a:t>
            </a:r>
            <a:r>
              <a:rPr kumimoji="1" lang="fa-IR" sz="1625" b="1" kern="0" dirty="0">
                <a:solidFill>
                  <a:srgbClr val="FF7600"/>
                </a:solidFill>
                <a:latin typeface="IRANYekanFN Black" panose="020B0506030804020204" pitchFamily="34" charset="-78"/>
                <a:ea typeface="Noto Sans S Chinese Thin" panose="020B0200000000000000" pitchFamily="34" charset="-122"/>
                <a:cs typeface="IRANYekanFN Black" panose="020B0506030804020204" pitchFamily="34" charset="-78"/>
              </a:rPr>
              <a:t>. </a:t>
            </a:r>
            <a:r>
              <a:rPr kumimoji="1" lang="en-US" sz="1625" b="1" kern="0" dirty="0">
                <a:solidFill>
                  <a:srgbClr val="FF7600"/>
                </a:solidFill>
                <a:latin typeface="IRANYekanFN Black" panose="020B0506030804020204" pitchFamily="34" charset="-78"/>
                <a:ea typeface="Noto Sans S Chinese Thin" panose="020B0200000000000000" pitchFamily="34" charset="-122"/>
                <a:cs typeface="IRANYekanFN Black" panose="020B0506030804020204" pitchFamily="34" charset="-78"/>
              </a:rPr>
              <a:t>reverse lookup zone</a:t>
            </a:r>
          </a:p>
        </p:txBody>
      </p:sp>
      <p:sp>
        <p:nvSpPr>
          <p:cNvPr id="5" name="Rectangle 2">
            <a:extLst>
              <a:ext uri="{FF2B5EF4-FFF2-40B4-BE49-F238E27FC236}">
                <a16:creationId xmlns:a16="http://schemas.microsoft.com/office/drawing/2014/main" id="{70FD8319-85D3-7E0F-5166-1E11032381EE}"/>
              </a:ext>
            </a:extLst>
          </p:cNvPr>
          <p:cNvSpPr>
            <a:spLocks noGrp="1" noChangeArrowheads="1"/>
          </p:cNvSpPr>
          <p:nvPr>
            <p:ph type="title"/>
          </p:nvPr>
        </p:nvSpPr>
        <p:spPr bwMode="auto">
          <a:xfrm>
            <a:off x="947011" y="384116"/>
            <a:ext cx="6314035" cy="390861"/>
          </a:xfrm>
          <a:prstGeom prst="rect">
            <a:avLst/>
          </a:prstGeom>
          <a:noFill/>
          <a:ln>
            <a:noFill/>
          </a:ln>
          <a:effectLst/>
        </p:spPr>
        <p:txBody>
          <a:bodyPr vert="horz" wrap="square" lIns="0" tIns="-12898" rIns="0" bIns="-12898" numCol="1" rtlCol="0" anchor="ctr" anchorCtr="0" compatLnSpc="1">
            <a:prstTxWarp prst="textNoShape">
              <a:avLst/>
            </a:prstTxWarp>
            <a:spAutoFit/>
          </a:bodyPr>
          <a:lstStyle/>
          <a:p>
            <a:pPr algn="r" defTabSz="1238555" rtl="1" eaLnBrk="0" fontAlgn="base" hangingPunct="0">
              <a:spcAft>
                <a:spcPct val="0"/>
              </a:spcAft>
            </a:pPr>
            <a:r>
              <a:rPr kumimoji="1" lang="ar-SA" altLang="en-US"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t>چه زمانی از</a:t>
            </a:r>
            <a:r>
              <a:rPr kumimoji="1" lang="fa-IR" altLang="en-US"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t> </a:t>
            </a:r>
            <a:r>
              <a:rPr kumimoji="1" lang="en-US" altLang="en-US"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t> </a:t>
            </a:r>
            <a:r>
              <a:rPr kumimoji="1" lang="en-US" altLang="en-US" sz="2709" b="1" kern="0" dirty="0">
                <a:solidFill>
                  <a:srgbClr val="FF7600"/>
                </a:solidFill>
                <a:latin typeface="IRANYekanFN Black" panose="020B0506030804020204" pitchFamily="34" charset="-78"/>
                <a:ea typeface="Noto Sans S Chinese Thin" panose="020B0200000000000000" pitchFamily="34" charset="-122"/>
                <a:cs typeface="IRANYekanFN Black" panose="020B0506030804020204" pitchFamily="34" charset="-78"/>
              </a:rPr>
              <a:t>DNS Zone</a:t>
            </a:r>
            <a:r>
              <a:rPr kumimoji="1" lang="ar-SA" altLang="en-US"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t>استفاده می شود</a:t>
            </a:r>
            <a:r>
              <a:rPr lang="en-US" altLang="en-US" sz="677" dirty="0"/>
              <a:t> </a:t>
            </a:r>
            <a:endParaRPr lang="en-US" altLang="en-US" sz="2438" dirty="0">
              <a:latin typeface="Arial" panose="020B0604020202020204" pitchFamily="34" charset="0"/>
            </a:endParaRPr>
          </a:p>
        </p:txBody>
      </p:sp>
      <p:pic>
        <p:nvPicPr>
          <p:cNvPr id="6" name="图片 6">
            <a:extLst>
              <a:ext uri="{FF2B5EF4-FFF2-40B4-BE49-F238E27FC236}">
                <a16:creationId xmlns:a16="http://schemas.microsoft.com/office/drawing/2014/main" id="{4719D991-968B-0B6E-990C-6930D6A357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9459551">
            <a:off x="300835" y="235596"/>
            <a:ext cx="491731" cy="687902"/>
          </a:xfrm>
          <a:prstGeom prst="rect">
            <a:avLst/>
          </a:prstGeom>
        </p:spPr>
      </p:pic>
      <p:pic>
        <p:nvPicPr>
          <p:cNvPr id="9" name="Graphic 8">
            <a:extLst>
              <a:ext uri="{FF2B5EF4-FFF2-40B4-BE49-F238E27FC236}">
                <a16:creationId xmlns:a16="http://schemas.microsoft.com/office/drawing/2014/main" id="{7789BDD0-0B2C-AF52-AE54-CBE875A251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411" y="3619888"/>
            <a:ext cx="3208468" cy="3208468"/>
          </a:xfrm>
          <a:prstGeom prst="rect">
            <a:avLst/>
          </a:prstGeom>
        </p:spPr>
      </p:pic>
    </p:spTree>
    <p:extLst>
      <p:ext uri="{BB962C8B-B14F-4D97-AF65-F5344CB8AC3E}">
        <p14:creationId xmlns:p14="http://schemas.microsoft.com/office/powerpoint/2010/main" val="27243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4AB47-6E9E-E174-46F7-B9D058EA7599}"/>
              </a:ext>
            </a:extLst>
          </p:cNvPr>
          <p:cNvSpPr>
            <a:spLocks noGrp="1"/>
          </p:cNvSpPr>
          <p:nvPr>
            <p:ph type="title"/>
          </p:nvPr>
        </p:nvSpPr>
        <p:spPr>
          <a:xfrm>
            <a:off x="829130" y="-99956"/>
            <a:ext cx="10972801" cy="1137848"/>
          </a:xfrm>
        </p:spPr>
        <p:txBody>
          <a:bodyPr>
            <a:normAutofit/>
          </a:bodyPr>
          <a:lstStyle/>
          <a:p>
            <a:pPr algn="l"/>
            <a:r>
              <a:rPr kumimoji="1" lang="en-US" sz="2438" b="1" kern="0" dirty="0">
                <a:latin typeface="IRANYekanFN Black" panose="020B0506030804020204" pitchFamily="34" charset="-78"/>
                <a:ea typeface="Noto Sans S Chinese Thin" panose="020B0200000000000000" pitchFamily="34" charset="-122"/>
                <a:cs typeface="IRANYekanFN Black" panose="020B0506030804020204" pitchFamily="34" charset="-78"/>
              </a:rPr>
              <a:t>What is a </a:t>
            </a:r>
            <a:r>
              <a:rPr kumimoji="1" lang="en-US" sz="2438"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Forward DNS Lookup </a:t>
            </a:r>
            <a:r>
              <a:rPr kumimoji="1" lang="en-US" sz="2438" b="1" kern="0" dirty="0">
                <a:latin typeface="IRANYekanFN Black" panose="020B0506030804020204" pitchFamily="34" charset="-78"/>
                <a:ea typeface="Noto Sans S Chinese Thin" panose="020B0200000000000000" pitchFamily="34" charset="-122"/>
                <a:cs typeface="IRANYekanFN Black" panose="020B0506030804020204" pitchFamily="34" charset="-78"/>
              </a:rPr>
              <a:t>Zone?</a:t>
            </a:r>
          </a:p>
        </p:txBody>
      </p:sp>
      <p:sp>
        <p:nvSpPr>
          <p:cNvPr id="3" name="Content Placeholder 2">
            <a:extLst>
              <a:ext uri="{FF2B5EF4-FFF2-40B4-BE49-F238E27FC236}">
                <a16:creationId xmlns:a16="http://schemas.microsoft.com/office/drawing/2014/main" id="{A028D3F6-E16F-B3FE-7D17-B414610FF88A}"/>
              </a:ext>
            </a:extLst>
          </p:cNvPr>
          <p:cNvSpPr>
            <a:spLocks noGrp="1"/>
          </p:cNvSpPr>
          <p:nvPr>
            <p:ph idx="1"/>
          </p:nvPr>
        </p:nvSpPr>
        <p:spPr>
          <a:xfrm>
            <a:off x="289960" y="883335"/>
            <a:ext cx="11612081" cy="5861843"/>
          </a:xfrm>
        </p:spPr>
        <p:txBody>
          <a:bodyPr>
            <a:normAutofit/>
          </a:bodyPr>
          <a:lstStyle/>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یک منطقه جستجوی فوروارد معمولاً یک نام را در نقطه‌ای به آدرس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یا نام دیگری تبدیل می‌کند. با این حال، بخش مهم این است که شما با یک نام شروع کنید. در نهایت، این نام در اکثر موارد به یک آدرس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IP</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حل می شود. این منطقه شامل تمام رکوردهای نام دامنه به آدرس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آنها است.</a:t>
            </a:r>
            <a:endParaRPr lang="fa-IR" sz="1422" dirty="0"/>
          </a:p>
          <a:p>
            <a:pPr marL="0" indent="0" algn="r" rtl="1">
              <a:lnSpc>
                <a:spcPct val="150000"/>
              </a:lnSpc>
              <a:buNone/>
            </a:pPr>
            <a:r>
              <a:rPr kumimoji="1" lang="fa-IR" sz="1625" b="1" kern="0" dirty="0">
                <a:latin typeface="IRANYekanFN Black" panose="020B0506030804020204" pitchFamily="34" charset="-78"/>
                <a:ea typeface="Noto Sans S Chinese Thin" panose="020B0200000000000000" pitchFamily="34" charset="-122"/>
                <a:cs typeface="IRANYekanFN Black" panose="020B0506030804020204" pitchFamily="34" charset="-78"/>
              </a:rPr>
              <a:t>زمان استفاده از </a:t>
            </a:r>
            <a:r>
              <a:rPr kumimoji="1" lang="en-US" sz="1422"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Forward DNS Lookup Zones</a:t>
            </a:r>
            <a:endParaRPr kumimoji="1" lang="fa-IR" sz="1422"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endParaRP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هر زمان که نامی دارید که می خواهید به جای آدرس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از آن استفاده کنید، از یک منطقه جستجوی فوروارد استفاده خواهید کرد. می توانید رکوردی برای نحوه نگاشت نام به آدرس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در یک منطقه جستجوی فوروارد ایجاد کنید.</a:t>
            </a:r>
          </a:p>
          <a:p>
            <a:pPr marL="0" indent="0">
              <a:lnSpc>
                <a:spcPct val="150000"/>
              </a:lnSpc>
              <a:buNone/>
            </a:pPr>
            <a:r>
              <a:rPr kumimoji="1" lang="en-US" sz="2438" b="1" kern="0" dirty="0">
                <a:latin typeface="IRANYekanFN Black" panose="020B0506030804020204" pitchFamily="34" charset="-78"/>
                <a:ea typeface="Noto Sans S Chinese Thin" panose="020B0200000000000000" pitchFamily="34" charset="-122"/>
                <a:cs typeface="IRANYekanFN Black" panose="020B0506030804020204" pitchFamily="34" charset="-78"/>
              </a:rPr>
              <a:t>What is a </a:t>
            </a:r>
            <a:r>
              <a:rPr kumimoji="1" lang="en-US" sz="2438"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Reverse DNS Lookup </a:t>
            </a:r>
            <a:r>
              <a:rPr kumimoji="1" lang="en-US" sz="2438" b="1" kern="0" dirty="0">
                <a:latin typeface="IRANYekanFN Black" panose="020B0506030804020204" pitchFamily="34" charset="-78"/>
                <a:ea typeface="Noto Sans S Chinese Thin" panose="020B0200000000000000" pitchFamily="34" charset="-122"/>
                <a:cs typeface="IRANYekanFN Black" panose="020B0506030804020204" pitchFamily="34" charset="-78"/>
              </a:rPr>
              <a:t>Zone?</a:t>
            </a: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یک منطقه جستجوی معکوس شامل تمام سوابق آدرس 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به نام دامنه آنها است. خیلی آسان است که جستجوی معکوس را برعکس فوروارد تعریف کنیم، اما درست است. هر زمانی که بخواهید یک آدرس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را به نام تبدیل کنید، از یک منطقه جستجوی معکوس استفاده می شود.</a:t>
            </a:r>
            <a:endParaRPr lang="en-US" sz="1490" b="1" dirty="0">
              <a:solidFill>
                <a:schemeClr val="tx1">
                  <a:lumMod val="65000"/>
                  <a:lumOff val="35000"/>
                </a:schemeClr>
              </a:solidFill>
              <a:latin typeface="IRANYekanFN" panose="020B0506030804020204" pitchFamily="34" charset="-78"/>
              <a:cs typeface="IRANYekanFN" panose="020B0506030804020204" pitchFamily="34" charset="-78"/>
            </a:endParaRPr>
          </a:p>
          <a:p>
            <a:pPr marL="0" indent="0" algn="r" rtl="1">
              <a:lnSpc>
                <a:spcPct val="150000"/>
              </a:lnSpc>
              <a:buNone/>
            </a:pPr>
            <a:r>
              <a:rPr kumimoji="1" lang="fa-IR" sz="1896" b="1" kern="0" dirty="0">
                <a:latin typeface="IRANYekanFN Black" panose="020B0506030804020204" pitchFamily="34" charset="-78"/>
                <a:ea typeface="Noto Sans S Chinese Thin" panose="020B0200000000000000" pitchFamily="34" charset="-122"/>
                <a:cs typeface="IRANYekanFN Black" panose="020B0506030804020204" pitchFamily="34" charset="-78"/>
              </a:rPr>
              <a:t>زمان استفاده از </a:t>
            </a:r>
            <a:r>
              <a:rPr kumimoji="1" lang="en-US" sz="1490"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Reverse DNS Lookup Zones</a:t>
            </a:r>
            <a:endParaRPr kumimoji="1" lang="fa-IR" sz="1490"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endParaRPr>
          </a:p>
          <a:p>
            <a:pPr marL="0" indent="0" algn="r" rtl="1">
              <a:lnSpc>
                <a:spcPct val="150000"/>
              </a:lnSpc>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مناطق جستجوی معکوس باید در صورت امکان اجرا شوند. اگر آدرس‌های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عمومی باشند، پیاده‌سازی ممکن است دشوار باشد، زیرا به مالک فضای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نیاز دارید تا خدمات جستجوی معکوس را برای شما فراهم کند یا اگر فضای آدرس کافی بزرگ دارید، زیرشبکه را به شما واگذار کند</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a:t>
            </a:r>
          </a:p>
          <a:p>
            <a:pPr marL="0" indent="0" algn="r" rtl="1">
              <a:lnSpc>
                <a:spcPct val="150000"/>
              </a:lnSpc>
              <a:buNone/>
            </a:pPr>
            <a:r>
              <a:rPr lang="fa-IR" sz="1355" b="1" dirty="0">
                <a:solidFill>
                  <a:schemeClr val="tx1">
                    <a:lumMod val="65000"/>
                    <a:lumOff val="35000"/>
                  </a:schemeClr>
                </a:solidFill>
                <a:latin typeface="IRANYekanFN" panose="020B0506030804020204" pitchFamily="34" charset="-78"/>
                <a:cs typeface="IRANYekanFN" panose="020B0506030804020204" pitchFamily="34" charset="-78"/>
              </a:rPr>
              <a:t>اغلب اوقات داشتن مناطق جستجوی معکوس می تواند برای عیب یابی یا بررسی مسائل مفید باشد. فیلترهای هرزنامه، که بسیاری از آنها در فضای ابری هستند، ممکن است از جستجوی معکوس برای کمک به شناسایی آدرس‌های </a:t>
            </a:r>
            <a:r>
              <a:rPr lang="en-US" sz="1355" b="1" dirty="0">
                <a:solidFill>
                  <a:schemeClr val="tx1">
                    <a:lumMod val="65000"/>
                    <a:lumOff val="35000"/>
                  </a:schemeClr>
                </a:solidFill>
                <a:latin typeface="IRANYekanFN" panose="020B0506030804020204" pitchFamily="34" charset="-78"/>
                <a:cs typeface="IRANYekanFN" panose="020B0506030804020204" pitchFamily="34" charset="-78"/>
              </a:rPr>
              <a:t>IP </a:t>
            </a:r>
            <a:r>
              <a:rPr lang="fa-IR" sz="1355" b="1" dirty="0">
                <a:solidFill>
                  <a:schemeClr val="tx1">
                    <a:lumMod val="65000"/>
                    <a:lumOff val="35000"/>
                  </a:schemeClr>
                </a:solidFill>
                <a:latin typeface="IRANYekanFN" panose="020B0506030804020204" pitchFamily="34" charset="-78"/>
                <a:cs typeface="IRANYekanFN" panose="020B0506030804020204" pitchFamily="34" charset="-78"/>
              </a:rPr>
              <a:t>تجاری در مقابل اتصالات کاربر خانگی استفاده کنند</a:t>
            </a:r>
            <a:r>
              <a:rPr lang="en-US" sz="1355" b="1" dirty="0">
                <a:solidFill>
                  <a:schemeClr val="tx1">
                    <a:lumMod val="65000"/>
                    <a:lumOff val="35000"/>
                  </a:schemeClr>
                </a:solidFill>
                <a:latin typeface="IRANYekanFN" panose="020B0506030804020204" pitchFamily="34" charset="-78"/>
                <a:cs typeface="IRANYekanFN" panose="020B0506030804020204" pitchFamily="34" charset="-78"/>
              </a:rPr>
              <a:t>.</a:t>
            </a:r>
          </a:p>
        </p:txBody>
      </p:sp>
      <p:pic>
        <p:nvPicPr>
          <p:cNvPr id="4" name="图片 6">
            <a:extLst>
              <a:ext uri="{FF2B5EF4-FFF2-40B4-BE49-F238E27FC236}">
                <a16:creationId xmlns:a16="http://schemas.microsoft.com/office/drawing/2014/main" id="{AF66E112-0EC7-EDD5-8E30-C06149A2E0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459551">
            <a:off x="300833" y="116594"/>
            <a:ext cx="491731" cy="687902"/>
          </a:xfrm>
          <a:prstGeom prst="rect">
            <a:avLst/>
          </a:prstGeom>
        </p:spPr>
      </p:pic>
    </p:spTree>
    <p:extLst>
      <p:ext uri="{BB962C8B-B14F-4D97-AF65-F5344CB8AC3E}">
        <p14:creationId xmlns:p14="http://schemas.microsoft.com/office/powerpoint/2010/main" val="173834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7CA1-9EBC-61FC-5FB1-2321E66D0D70}"/>
              </a:ext>
            </a:extLst>
          </p:cNvPr>
          <p:cNvSpPr>
            <a:spLocks noGrp="1"/>
          </p:cNvSpPr>
          <p:nvPr>
            <p:ph type="title"/>
          </p:nvPr>
        </p:nvSpPr>
        <p:spPr>
          <a:xfrm>
            <a:off x="829130" y="-82247"/>
            <a:ext cx="10972801" cy="1137848"/>
          </a:xfrm>
        </p:spPr>
        <p:txBody>
          <a:bodyPr>
            <a:normAutofit/>
          </a:bodyPr>
          <a:lstStyle/>
          <a:p>
            <a:pPr algn="l"/>
            <a:r>
              <a:rPr kumimoji="1" lang="en-US" sz="2709" b="1" kern="0" dirty="0">
                <a:solidFill>
                  <a:srgbClr val="C00000"/>
                </a:solidFill>
                <a:latin typeface="IRANYekanFN Black" panose="020B0506030804020204" pitchFamily="34" charset="-78"/>
                <a:ea typeface="Noto Sans S Chinese Thin" panose="020B0200000000000000" pitchFamily="34" charset="-122"/>
                <a:cs typeface="IRANYekanFN Black" panose="020B0506030804020204" pitchFamily="34" charset="-78"/>
              </a:rPr>
              <a:t>Reverse DNS Lookup Zone </a:t>
            </a:r>
            <a:r>
              <a:rPr kumimoji="1" lang="en-US" sz="2709" b="1" kern="0" dirty="0">
                <a:latin typeface="IRANYekanFN Black" panose="020B0506030804020204" pitchFamily="34" charset="-78"/>
                <a:ea typeface="Noto Sans S Chinese Thin" panose="020B0200000000000000" pitchFamily="34" charset="-122"/>
                <a:cs typeface="IRANYekanFN Black" panose="020B0506030804020204" pitchFamily="34" charset="-78"/>
              </a:rPr>
              <a:t>Example</a:t>
            </a:r>
          </a:p>
        </p:txBody>
      </p:sp>
      <p:sp>
        <p:nvSpPr>
          <p:cNvPr id="3" name="Content Placeholder 2">
            <a:extLst>
              <a:ext uri="{FF2B5EF4-FFF2-40B4-BE49-F238E27FC236}">
                <a16:creationId xmlns:a16="http://schemas.microsoft.com/office/drawing/2014/main" id="{71B98D67-342E-2CA3-DA92-E9BA6A052B37}"/>
              </a:ext>
            </a:extLst>
          </p:cNvPr>
          <p:cNvSpPr>
            <a:spLocks noGrp="1"/>
          </p:cNvSpPr>
          <p:nvPr>
            <p:ph idx="1"/>
          </p:nvPr>
        </p:nvSpPr>
        <p:spPr>
          <a:xfrm>
            <a:off x="829128" y="1081259"/>
            <a:ext cx="10972801" cy="4505565"/>
          </a:xfrm>
        </p:spPr>
        <p:txBody>
          <a:bodyPr/>
          <a:lstStyle/>
          <a:p>
            <a:pPr marL="0" indent="0" algn="r" rtl="1">
              <a:buNone/>
            </a:pP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ناحیه معکوس زیر برای 192.168.0.0/24 یا 192.168.0.</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X</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است. توجه به این نکته ضروری است که نام منطقه در واقع 0.168.192.</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a:t>
            </a:r>
          </a:p>
          <a:p>
            <a:pPr marL="0" indent="0" algn="r" rtl="1">
              <a:buNone/>
            </a:pPr>
            <a:r>
              <a:rPr lang="en-US" sz="1490" b="1" dirty="0" err="1">
                <a:solidFill>
                  <a:schemeClr val="tx1">
                    <a:lumMod val="65000"/>
                    <a:lumOff val="35000"/>
                  </a:schemeClr>
                </a:solidFill>
                <a:latin typeface="IRANYekanFN" panose="020B0506030804020204" pitchFamily="34" charset="-78"/>
                <a:cs typeface="IRANYekanFN" panose="020B0506030804020204" pitchFamily="34" charset="-78"/>
              </a:rPr>
              <a:t>addr.arpa</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in-</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است. </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IP</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 در جستجو معکوس می شود به طوری که به راحتی می توان آخرین اکتت را برای آدرس</a:t>
            </a:r>
            <a:r>
              <a:rPr lang="en-US" sz="1490" b="1" dirty="0">
                <a:solidFill>
                  <a:schemeClr val="tx1">
                    <a:lumMod val="65000"/>
                    <a:lumOff val="35000"/>
                  </a:schemeClr>
                </a:solidFill>
                <a:latin typeface="IRANYekanFN" panose="020B0506030804020204" pitchFamily="34" charset="-78"/>
                <a:cs typeface="IRANYekanFN" panose="020B0506030804020204" pitchFamily="34" charset="-78"/>
              </a:rPr>
              <a:t> IP </a:t>
            </a:r>
            <a:r>
              <a:rPr lang="fa-IR" sz="1490" b="1" dirty="0">
                <a:solidFill>
                  <a:schemeClr val="tx1">
                    <a:lumMod val="65000"/>
                    <a:lumOff val="35000"/>
                  </a:schemeClr>
                </a:solidFill>
                <a:latin typeface="IRANYekanFN" panose="020B0506030804020204" pitchFamily="34" charset="-78"/>
                <a:cs typeface="IRANYekanFN" panose="020B0506030804020204" pitchFamily="34" charset="-78"/>
              </a:rPr>
              <a:t>قرار داد</a:t>
            </a:r>
            <a:r>
              <a:rPr lang="fa-IR" dirty="0"/>
              <a:t>.</a:t>
            </a:r>
            <a:endParaRPr lang="en-US" dirty="0"/>
          </a:p>
        </p:txBody>
      </p:sp>
      <p:pic>
        <p:nvPicPr>
          <p:cNvPr id="4" name="图片 6">
            <a:extLst>
              <a:ext uri="{FF2B5EF4-FFF2-40B4-BE49-F238E27FC236}">
                <a16:creationId xmlns:a16="http://schemas.microsoft.com/office/drawing/2014/main" id="{7673E056-006F-A228-6B1E-2E4CF6E2F6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9459551">
            <a:off x="300833" y="131859"/>
            <a:ext cx="491731" cy="687902"/>
          </a:xfrm>
          <a:prstGeom prst="rect">
            <a:avLst/>
          </a:prstGeom>
        </p:spPr>
      </p:pic>
      <p:pic>
        <p:nvPicPr>
          <p:cNvPr id="6" name="Picture 5">
            <a:extLst>
              <a:ext uri="{FF2B5EF4-FFF2-40B4-BE49-F238E27FC236}">
                <a16:creationId xmlns:a16="http://schemas.microsoft.com/office/drawing/2014/main" id="{3E9F2E5B-11D3-E601-E643-8B6F4D19DE93}"/>
              </a:ext>
            </a:extLst>
          </p:cNvPr>
          <p:cNvPicPr>
            <a:picLocks noChangeAspect="1"/>
          </p:cNvPicPr>
          <p:nvPr/>
        </p:nvPicPr>
        <p:blipFill>
          <a:blip r:embed="rId3">
            <a:duotone>
              <a:schemeClr val="accent2">
                <a:shade val="45000"/>
                <a:satMod val="135000"/>
              </a:schemeClr>
              <a:prstClr val="white"/>
            </a:duotone>
          </a:blip>
          <a:stretch>
            <a:fillRect/>
          </a:stretch>
        </p:blipFill>
        <p:spPr>
          <a:xfrm>
            <a:off x="2487218" y="2391265"/>
            <a:ext cx="6719374" cy="3193836"/>
          </a:xfrm>
          <a:prstGeom prst="rect">
            <a:avLst/>
          </a:prstGeom>
        </p:spPr>
      </p:pic>
    </p:spTree>
    <p:extLst>
      <p:ext uri="{BB962C8B-B14F-4D97-AF65-F5344CB8AC3E}">
        <p14:creationId xmlns:p14="http://schemas.microsoft.com/office/powerpoint/2010/main" val="362961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65"/>
</p:tagLst>
</file>

<file path=ppt/tags/tag10.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11.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12.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13.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14.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15.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16.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17.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18.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19.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2.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20.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21.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22.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23.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24.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25.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26.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3.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4.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5.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6.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7.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8.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ags/tag9.xml><?xml version="1.0" encoding="utf-8"?>
<p:tagLst xmlns:a="http://schemas.openxmlformats.org/drawingml/2006/main" xmlns:r="http://schemas.openxmlformats.org/officeDocument/2006/relationships" xmlns:p="http://schemas.openxmlformats.org/presentationml/2006/main">
  <p:tag name="TIMING" val="|1.1|0.8|1.3|0.6|0.5|0.6|1.3|0.5|0.5|0.6|1.3"/>
</p:tagLst>
</file>

<file path=ppt/theme/theme1.xml><?xml version="1.0" encoding="utf-8"?>
<a:theme xmlns:a="http://schemas.openxmlformats.org/drawingml/2006/main" name="Drawing Firm Presentation Template www.templatesppt.com">
  <a:themeElements>
    <a:clrScheme name="自定义 1020">
      <a:dk1>
        <a:sysClr val="windowText" lastClr="000000"/>
      </a:dk1>
      <a:lt1>
        <a:sysClr val="window" lastClr="FFFFFF"/>
      </a:lt1>
      <a:dk2>
        <a:srgbClr val="44546A"/>
      </a:dk2>
      <a:lt2>
        <a:srgbClr val="E7E6E6"/>
      </a:lt2>
      <a:accent1>
        <a:srgbClr val="3F3F3F"/>
      </a:accent1>
      <a:accent2>
        <a:srgbClr val="A5A5A5"/>
      </a:accent2>
      <a:accent3>
        <a:srgbClr val="3F3F3F"/>
      </a:accent3>
      <a:accent4>
        <a:srgbClr val="A5A5A5"/>
      </a:accent4>
      <a:accent5>
        <a:srgbClr val="3F3F3F"/>
      </a:accent5>
      <a:accent6>
        <a:srgbClr val="A5A5A5"/>
      </a:accent6>
      <a:hlink>
        <a:srgbClr val="3F3F3F"/>
      </a:hlink>
      <a:folHlink>
        <a:srgbClr val="A5A5A5"/>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jjadkgc">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1838</TotalTime>
  <Words>4964</Words>
  <Application>Microsoft Office PowerPoint</Application>
  <PresentationFormat>Widescreen</PresentationFormat>
  <Paragraphs>430</Paragraphs>
  <Slides>121</Slides>
  <Notes>106</Notes>
  <HiddenSlides>0</HiddenSlides>
  <MMClips>2</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121</vt:i4>
      </vt:variant>
    </vt:vector>
  </HeadingPairs>
  <TitlesOfParts>
    <vt:vector size="136" baseType="lpstr">
      <vt:lpstr>Source Sans Pro</vt:lpstr>
      <vt:lpstr>Arial</vt:lpstr>
      <vt:lpstr>IRANYekan</vt:lpstr>
      <vt:lpstr>IRANYekanFN ExtraBlack</vt:lpstr>
      <vt:lpstr>Wingdings</vt:lpstr>
      <vt:lpstr>IRANYekanFN</vt:lpstr>
      <vt:lpstr>IRANYekanFN Black</vt:lpstr>
      <vt:lpstr>Bahnschrift</vt:lpstr>
      <vt:lpstr>Microsoft YaHei</vt:lpstr>
      <vt:lpstr>IRANYekanFN ExtraBold</vt:lpstr>
      <vt:lpstr>等线</vt:lpstr>
      <vt:lpstr>Georgia</vt:lpstr>
      <vt:lpstr>Calibri</vt:lpstr>
      <vt:lpstr>Drawing Firm Presentation Template www.templatesppt.com</vt:lpstr>
      <vt:lpstr>www.jpppt.com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DNS Record</vt:lpstr>
      <vt:lpstr>PowerPoint Presentation</vt:lpstr>
      <vt:lpstr>PowerPoint Presentation</vt:lpstr>
      <vt:lpstr>DNS Record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DNS zone? </vt:lpstr>
      <vt:lpstr>DNS Zone file</vt:lpstr>
      <vt:lpstr>چه زمانی از  DNS Zoneاستفاده می شود </vt:lpstr>
      <vt:lpstr>What is a Forward DNS Lookup Zone?</vt:lpstr>
      <vt:lpstr>Reverse DNS Lookup Zone Example</vt:lpstr>
      <vt:lpstr>Public DNS</vt:lpstr>
      <vt:lpstr> تفاوت بین DNS عمومی و DNS خصوصی چیست؟ </vt:lpstr>
      <vt:lpstr>PowerPoint Presentation</vt:lpstr>
      <vt:lpstr>PowerPoint Presentation</vt:lpstr>
      <vt:lpstr>PowerPoint Presentation</vt:lpstr>
      <vt:lpstr>PowerPoint Presentation</vt:lpstr>
      <vt:lpstr>PowerPoint Presentation</vt:lpstr>
      <vt:lpstr> بسته نرم افزارهای مختلفی برای نصب سرویس DNSروی سرور لینوکس وجود دارند که بسته به مزایا و معایب آنها، همچنین تجربۀ شخصیِ خود و دیگران، قادرید از آنها استفاده نمایید. </vt:lpstr>
      <vt:lpstr>PowerPoint Presentation</vt:lpstr>
      <vt:lpstr>محیط نرم افزاری POWERDNS</vt:lpstr>
      <vt:lpstr>PowerPoint Presentation</vt:lpstr>
      <vt:lpstr>محیط نرم افزاری BIND</vt:lpstr>
      <vt:lpstr>PowerPoint Presentation</vt:lpstr>
      <vt:lpstr>محیط نرم افزاری MyDSN</vt:lpstr>
      <vt:lpstr>PowerPoint Presentation</vt:lpstr>
      <vt:lpstr>محیط نرم افزاری NSD</vt:lpstr>
      <vt:lpstr>مقایسه نرم افزار‌های DNS</vt:lpstr>
      <vt:lpstr>معرفی چند سرویس‌دهنده‌ی DNSبرتر رایگان</vt:lpstr>
      <vt:lpstr>سهم بازار سرویس‌دهندگان DNS  Cloudflare سهم عمده‌ای از بازار DNS را دارد،‌ آمازون با فاصله‌ی نزدیکی در جایگاه دومین سرویس‌دهنده‌ی DNS قرار می‌گیرد. سهم سایر سرویس دهندگان رایگان DNS را می‌توان در زیر مشاهده کرد.</vt:lpstr>
      <vt:lpstr>سرویس ایرانی ابری ابر دراک</vt:lpstr>
      <vt:lpstr>گزارش مقایسه‌ی سرعت DNS </vt:lpstr>
      <vt:lpstr>PowerPoint Presentation</vt:lpstr>
    </vt:vector>
  </TitlesOfParts>
  <Manager/>
  <Company>Templatesppt.com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Drawing Firm Presentation Template</dc:title>
  <dc:subject/>
  <dc:creator>Templatesppt.com</dc:creator>
  <cp:keywords>Drawing Firm Presentation Template</cp:keywords>
  <dc:description>Drawing Firm Presentation Template
www.Templatesppt.com</dc:description>
  <cp:lastModifiedBy>mahdi.najafzadeh@PART.LOCAL</cp:lastModifiedBy>
  <cp:revision>96</cp:revision>
  <dcterms:created xsi:type="dcterms:W3CDTF">2018-04-10T04:31:45Z</dcterms:created>
  <dcterms:modified xsi:type="dcterms:W3CDTF">2022-12-21T15:05:33Z</dcterms:modified>
  <cp:category>Design</cp:category>
</cp:coreProperties>
</file>